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9"/>
  </p:notesMasterIdLst>
  <p:handoutMasterIdLst>
    <p:handoutMasterId r:id="rId60"/>
  </p:handoutMasterIdLst>
  <p:sldIdLst>
    <p:sldId id="256" r:id="rId2"/>
    <p:sldId id="547" r:id="rId3"/>
    <p:sldId id="548" r:id="rId4"/>
    <p:sldId id="549" r:id="rId5"/>
    <p:sldId id="550" r:id="rId6"/>
    <p:sldId id="563" r:id="rId7"/>
    <p:sldId id="551" r:id="rId8"/>
    <p:sldId id="552" r:id="rId9"/>
    <p:sldId id="553" r:id="rId10"/>
    <p:sldId id="554" r:id="rId11"/>
    <p:sldId id="555" r:id="rId12"/>
    <p:sldId id="465" r:id="rId13"/>
    <p:sldId id="470" r:id="rId14"/>
    <p:sldId id="472" r:id="rId15"/>
    <p:sldId id="391" r:id="rId16"/>
    <p:sldId id="494" r:id="rId17"/>
    <p:sldId id="496" r:id="rId18"/>
    <p:sldId id="495" r:id="rId19"/>
    <p:sldId id="394" r:id="rId20"/>
    <p:sldId id="456" r:id="rId21"/>
    <p:sldId id="473" r:id="rId22"/>
    <p:sldId id="474" r:id="rId23"/>
    <p:sldId id="475" r:id="rId24"/>
    <p:sldId id="369" r:id="rId25"/>
    <p:sldId id="396" r:id="rId26"/>
    <p:sldId id="397" r:id="rId27"/>
    <p:sldId id="478" r:id="rId28"/>
    <p:sldId id="476" r:id="rId29"/>
    <p:sldId id="457" r:id="rId30"/>
    <p:sldId id="497" r:id="rId31"/>
    <p:sldId id="479" r:id="rId32"/>
    <p:sldId id="484" r:id="rId33"/>
    <p:sldId id="398" r:id="rId34"/>
    <p:sldId id="486" r:id="rId35"/>
    <p:sldId id="498" r:id="rId36"/>
    <p:sldId id="557" r:id="rId37"/>
    <p:sldId id="558" r:id="rId38"/>
    <p:sldId id="501" r:id="rId39"/>
    <p:sldId id="502" r:id="rId40"/>
    <p:sldId id="510" r:id="rId41"/>
    <p:sldId id="504" r:id="rId42"/>
    <p:sldId id="505" r:id="rId43"/>
    <p:sldId id="506" r:id="rId44"/>
    <p:sldId id="507" r:id="rId45"/>
    <p:sldId id="559" r:id="rId46"/>
    <p:sldId id="560" r:id="rId47"/>
    <p:sldId id="561" r:id="rId48"/>
    <p:sldId id="508" r:id="rId49"/>
    <p:sldId id="562" r:id="rId50"/>
    <p:sldId id="509" r:id="rId51"/>
    <p:sldId id="556" r:id="rId52"/>
    <p:sldId id="503" r:id="rId53"/>
    <p:sldId id="483" r:id="rId54"/>
    <p:sldId id="482" r:id="rId55"/>
    <p:sldId id="458" r:id="rId56"/>
    <p:sldId id="481" r:id="rId57"/>
    <p:sldId id="49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clrMru>
    <a:srgbClr val="185C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46" autoAdjust="0"/>
  </p:normalViewPr>
  <p:slideViewPr>
    <p:cSldViewPr snapToGrid="0" snapToObjects="1">
      <p:cViewPr varScale="1">
        <p:scale>
          <a:sx n="113" d="100"/>
          <a:sy n="113" d="100"/>
        </p:scale>
        <p:origin x="1600" y="176"/>
      </p:cViewPr>
      <p:guideLst>
        <p:guide orient="horz" pos="1616"/>
        <p:guide pos="2880"/>
      </p:guideLst>
    </p:cSldViewPr>
  </p:slideViewPr>
  <p:notesTextViewPr>
    <p:cViewPr>
      <p:scale>
        <a:sx n="100" d="100"/>
        <a:sy n="100" d="100"/>
      </p:scale>
      <p:origin x="0" y="0"/>
    </p:cViewPr>
  </p:notesTextViewPr>
  <p:sorterViewPr>
    <p:cViewPr>
      <p:scale>
        <a:sx n="141" d="100"/>
        <a:sy n="14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9F7FC8-EDF1-B745-B794-DEBC2B28F3A5}" type="datetimeFigureOut">
              <a:rPr lang="en-US" smtClean="0"/>
              <a:t>6/27/22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CC7BF8-8EEA-E746-B6B1-70A030903C56}" type="slidenum">
              <a:rPr lang="en-US" smtClean="0"/>
              <a:t>‹#›</a:t>
            </a:fld>
            <a:endParaRPr lang="en-US"/>
          </a:p>
        </p:txBody>
      </p:sp>
    </p:spTree>
    <p:extLst>
      <p:ext uri="{BB962C8B-B14F-4D97-AF65-F5344CB8AC3E}">
        <p14:creationId xmlns:p14="http://schemas.microsoft.com/office/powerpoint/2010/main" val="2816195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97C15C-9360-D846-82FF-FB09835C3991}" type="datetimeFigureOut">
              <a:rPr lang="en-US" smtClean="0"/>
              <a:t>6/27/22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098D7-F03D-454D-A4F0-32B46C79E6C0}" type="slidenum">
              <a:rPr lang="en-US" smtClean="0"/>
              <a:t>‹#›</a:t>
            </a:fld>
            <a:endParaRPr lang="en-US"/>
          </a:p>
        </p:txBody>
      </p:sp>
    </p:spTree>
    <p:extLst>
      <p:ext uri="{BB962C8B-B14F-4D97-AF65-F5344CB8AC3E}">
        <p14:creationId xmlns:p14="http://schemas.microsoft.com/office/powerpoint/2010/main" val="10620193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userDrawn="1"/>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fr-FR"/>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6/27/22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fr-FR"/>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fr-FR"/>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fr-FR"/>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6/27/22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6/27/22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6/27/22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6/27/22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fr-FR"/>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fr-FR"/>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6/27/22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fr-FR"/>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6/27/22</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Finance for IT managers</a:t>
            </a:r>
          </a:p>
        </p:txBody>
      </p:sp>
      <p:sp>
        <p:nvSpPr>
          <p:cNvPr id="3" name="Subtitle 2"/>
          <p:cNvSpPr>
            <a:spLocks noGrp="1"/>
          </p:cNvSpPr>
          <p:nvPr>
            <p:ph type="subTitle" idx="1"/>
          </p:nvPr>
        </p:nvSpPr>
        <p:spPr/>
        <p:txBody>
          <a:bodyPr/>
          <a:lstStyle/>
          <a:p>
            <a:r>
              <a:rPr lang="en-US" dirty="0"/>
              <a:t>International Masters </a:t>
            </a:r>
          </a:p>
          <a:p>
            <a:r>
              <a:rPr lang="en-US"/>
              <a:t>Spring 2022 program</a:t>
            </a:r>
            <a:endParaRPr lang="en-US" dirty="0"/>
          </a:p>
        </p:txBody>
      </p:sp>
      <p:pic>
        <p:nvPicPr>
          <p:cNvPr id="4" name="Image 3" descr="\\shares.ionis.epitech.net\EPITA_MASTER_INTERNATIONAUX\Logos\EPITA GRADUAT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533" y="5798820"/>
            <a:ext cx="1869440" cy="1059180"/>
          </a:xfrm>
          <a:prstGeom prst="rect">
            <a:avLst/>
          </a:prstGeom>
          <a:noFill/>
          <a:ln w="9525">
            <a:noFill/>
            <a:miter lim="800000"/>
            <a:headEnd/>
            <a:tailEnd/>
          </a:ln>
        </p:spPr>
      </p:pic>
      <p:sp>
        <p:nvSpPr>
          <p:cNvPr id="5" name="TextBox 4"/>
          <p:cNvSpPr txBox="1"/>
          <p:nvPr/>
        </p:nvSpPr>
        <p:spPr>
          <a:xfrm>
            <a:off x="6364852" y="6338125"/>
            <a:ext cx="2550349" cy="369332"/>
          </a:xfrm>
          <a:prstGeom prst="rect">
            <a:avLst/>
          </a:prstGeom>
          <a:noFill/>
        </p:spPr>
        <p:txBody>
          <a:bodyPr wrap="square" rtlCol="0">
            <a:spAutoFit/>
          </a:bodyPr>
          <a:lstStyle/>
          <a:p>
            <a:pPr algn="r"/>
            <a:r>
              <a:rPr lang="en-US" b="1" dirty="0">
                <a:solidFill>
                  <a:srgbClr val="185CB9"/>
                </a:solidFill>
              </a:rPr>
              <a:t>©</a:t>
            </a:r>
            <a:r>
              <a:rPr lang="en-US" dirty="0"/>
              <a:t> </a:t>
            </a:r>
            <a:r>
              <a:rPr lang="en-US" b="1" dirty="0">
                <a:solidFill>
                  <a:srgbClr val="185CB9"/>
                </a:solidFill>
              </a:rPr>
              <a:t>Sylvie Appriou</a:t>
            </a:r>
          </a:p>
        </p:txBody>
      </p:sp>
    </p:spTree>
    <p:extLst>
      <p:ext uri="{BB962C8B-B14F-4D97-AF65-F5344CB8AC3E}">
        <p14:creationId xmlns:p14="http://schemas.microsoft.com/office/powerpoint/2010/main" val="861334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674" y="2515114"/>
            <a:ext cx="8776651" cy="4342886"/>
          </a:xfrm>
        </p:spPr>
        <p:txBody>
          <a:bodyPr>
            <a:noAutofit/>
          </a:bodyPr>
          <a:lstStyle/>
          <a:p>
            <a:pPr>
              <a:buFont typeface="Arial"/>
              <a:buChar char="•"/>
            </a:pPr>
            <a:r>
              <a:rPr lang="en-GB" dirty="0"/>
              <a:t>Opportunity costs represent the potential benefits that an individual, investor, or business misses out on when choosing one alternative over another. </a:t>
            </a:r>
          </a:p>
          <a:p>
            <a:pPr lvl="1">
              <a:buFont typeface="Arial"/>
              <a:buChar char="•"/>
            </a:pPr>
            <a:r>
              <a:rPr lang="en-GB" sz="1800" dirty="0"/>
              <a:t>Because opportunity costs are unseen by definition, they can be easily overlooked. </a:t>
            </a:r>
          </a:p>
          <a:p>
            <a:r>
              <a:rPr lang="en-GB" dirty="0"/>
              <a:t>Opportunity cost is the forgone benefit that would have been derived from an option not chosen.</a:t>
            </a:r>
          </a:p>
          <a:p>
            <a:pPr lvl="1"/>
            <a:r>
              <a:rPr lang="en-GB" sz="1800" dirty="0"/>
              <a:t>To evaluate opportunity costs, the costs and benefits of every option available must be considered and weighed against the others.</a:t>
            </a:r>
          </a:p>
          <a:p>
            <a:pPr lvl="1"/>
            <a:r>
              <a:rPr lang="en-GB" sz="1800" dirty="0"/>
              <a:t>Considering the value of opportunity costs can guide individuals and organizations to more profitable decision making.</a:t>
            </a:r>
            <a:endParaRPr lang="en-GB" sz="2000" dirty="0"/>
          </a:p>
          <a:p>
            <a:r>
              <a:rPr lang="en-GB" dirty="0"/>
              <a:t>Video</a:t>
            </a:r>
          </a:p>
          <a:p>
            <a:pPr>
              <a:buFont typeface="Arial"/>
              <a:buChar char="•"/>
            </a:pPr>
            <a:endParaRPr lang="en-GB" dirty="0"/>
          </a:p>
          <a:p>
            <a:pPr lvl="2">
              <a:buFont typeface="Arial"/>
              <a:buChar char="•"/>
            </a:pPr>
            <a:endParaRPr lang="en-GB" dirty="0"/>
          </a:p>
          <a:p>
            <a:pPr marL="0" indent="0">
              <a:buNone/>
            </a:pPr>
            <a:endParaRPr lang="en-GB" dirty="0"/>
          </a:p>
        </p:txBody>
      </p:sp>
      <p:sp>
        <p:nvSpPr>
          <p:cNvPr id="3" name="Title 2"/>
          <p:cNvSpPr>
            <a:spLocks noGrp="1"/>
          </p:cNvSpPr>
          <p:nvPr>
            <p:ph type="title"/>
          </p:nvPr>
        </p:nvSpPr>
        <p:spPr/>
        <p:txBody>
          <a:bodyPr>
            <a:normAutofit/>
          </a:bodyPr>
          <a:lstStyle/>
          <a:p>
            <a:r>
              <a:rPr lang="en-US" dirty="0"/>
              <a:t>Opportunity cost</a:t>
            </a:r>
          </a:p>
        </p:txBody>
      </p:sp>
    </p:spTree>
    <p:extLst>
      <p:ext uri="{BB962C8B-B14F-4D97-AF65-F5344CB8AC3E}">
        <p14:creationId xmlns:p14="http://schemas.microsoft.com/office/powerpoint/2010/main" val="109809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1" y="2595533"/>
            <a:ext cx="8678755" cy="4262467"/>
          </a:xfrm>
        </p:spPr>
        <p:txBody>
          <a:bodyPr>
            <a:noAutofit/>
          </a:bodyPr>
          <a:lstStyle/>
          <a:p>
            <a:pPr>
              <a:buFont typeface="Arial"/>
              <a:buChar char="•"/>
            </a:pPr>
            <a:r>
              <a:rPr lang="en-GB" sz="2200" dirty="0"/>
              <a:t>Discounted cash flow (DCF) is a valuation method used to estimate the value of an investment based on its expected future cash flows. </a:t>
            </a:r>
          </a:p>
          <a:p>
            <a:pPr>
              <a:buFont typeface="Arial"/>
              <a:buChar char="•"/>
            </a:pPr>
            <a:r>
              <a:rPr lang="en-GB" sz="2200" dirty="0"/>
              <a:t>DCF analysis attempts to figure out the value of an investment today, based on projections of how much money it will generate in the future.</a:t>
            </a:r>
          </a:p>
          <a:p>
            <a:pPr>
              <a:buFont typeface="Arial"/>
              <a:buChar char="•"/>
            </a:pPr>
            <a:r>
              <a:rPr lang="en-GB" sz="2200" dirty="0"/>
              <a:t>It converts all future cash flows to their current value</a:t>
            </a:r>
          </a:p>
          <a:p>
            <a:pPr>
              <a:buFont typeface="Arial"/>
              <a:buChar char="•"/>
            </a:pPr>
            <a:r>
              <a:rPr lang="en-GB" sz="2200" dirty="0"/>
              <a:t>DCF = CF1/ (1+r) + CF2/ (1+r)</a:t>
            </a:r>
            <a:r>
              <a:rPr lang="en-GB" sz="2200" baseline="30000" dirty="0"/>
              <a:t>2</a:t>
            </a:r>
            <a:r>
              <a:rPr lang="en-GB" sz="2200" dirty="0"/>
              <a:t>+ CF3/ (1+r)</a:t>
            </a:r>
            <a:r>
              <a:rPr lang="en-GB" sz="2200" baseline="30000" dirty="0"/>
              <a:t>3</a:t>
            </a:r>
            <a:r>
              <a:rPr lang="en-GB" sz="2200" dirty="0"/>
              <a:t>+….+</a:t>
            </a:r>
            <a:r>
              <a:rPr lang="en-GB" sz="2200" dirty="0" err="1"/>
              <a:t>CFn</a:t>
            </a:r>
            <a:r>
              <a:rPr lang="en-GB" sz="2200" dirty="0"/>
              <a:t>/(1+r)</a:t>
            </a:r>
            <a:r>
              <a:rPr lang="en-GB" sz="2200" baseline="30000" dirty="0"/>
              <a:t>n</a:t>
            </a:r>
            <a:endParaRPr lang="en-GB" sz="2200" dirty="0"/>
          </a:p>
          <a:p>
            <a:r>
              <a:rPr lang="en-GB" sz="2200" dirty="0"/>
              <a:t>Basis for NPV : Net Present Value and IRR : Internal rate of Return</a:t>
            </a:r>
          </a:p>
          <a:p>
            <a:r>
              <a:rPr lang="en-GB" sz="2200" dirty="0"/>
              <a:t>Video</a:t>
            </a:r>
          </a:p>
          <a:p>
            <a:pPr marL="0" indent="0">
              <a:buNone/>
            </a:pPr>
            <a:endParaRPr lang="en-GB" sz="2200" dirty="0"/>
          </a:p>
        </p:txBody>
      </p:sp>
      <p:sp>
        <p:nvSpPr>
          <p:cNvPr id="3" name="Title 2"/>
          <p:cNvSpPr>
            <a:spLocks noGrp="1"/>
          </p:cNvSpPr>
          <p:nvPr>
            <p:ph type="title"/>
          </p:nvPr>
        </p:nvSpPr>
        <p:spPr/>
        <p:txBody>
          <a:bodyPr>
            <a:normAutofit/>
          </a:bodyPr>
          <a:lstStyle/>
          <a:p>
            <a:r>
              <a:rPr lang="en-US" dirty="0"/>
              <a:t>Discounted Cash flows</a:t>
            </a:r>
          </a:p>
        </p:txBody>
      </p:sp>
    </p:spTree>
    <p:extLst>
      <p:ext uri="{BB962C8B-B14F-4D97-AF65-F5344CB8AC3E}">
        <p14:creationId xmlns:p14="http://schemas.microsoft.com/office/powerpoint/2010/main" val="374062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827423"/>
            <a:ext cx="7772400" cy="2160137"/>
          </a:xfrm>
        </p:spPr>
        <p:txBody>
          <a:bodyPr/>
          <a:lstStyle/>
          <a:p>
            <a:r>
              <a:rPr lang="en-US" dirty="0"/>
              <a:t>Project value case</a:t>
            </a:r>
          </a:p>
        </p:txBody>
      </p:sp>
    </p:spTree>
    <p:extLst>
      <p:ext uri="{BB962C8B-B14F-4D97-AF65-F5344CB8AC3E}">
        <p14:creationId xmlns:p14="http://schemas.microsoft.com/office/powerpoint/2010/main" val="414576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515114"/>
            <a:ext cx="8390888" cy="4342886"/>
          </a:xfrm>
        </p:spPr>
        <p:txBody>
          <a:bodyPr>
            <a:noAutofit/>
          </a:bodyPr>
          <a:lstStyle/>
          <a:p>
            <a:pPr>
              <a:buFont typeface="Arial"/>
              <a:buChar char="•"/>
            </a:pPr>
            <a:r>
              <a:rPr lang="en-US" sz="1800" dirty="0"/>
              <a:t>A value case, or business case, is the fundamental analysis of the cost of a project, system cost, feasibility, risks, benefits and economic return. This analysis combines quantitative and qualitative data in a prioritized fashion to render a written, comprehensive, and defensible justification for undertaking a transformation.</a:t>
            </a:r>
          </a:p>
          <a:p>
            <a:pPr>
              <a:buFont typeface="Arial"/>
              <a:buChar char="•"/>
            </a:pPr>
            <a:r>
              <a:rPr lang="en-US" sz="1800" dirty="0"/>
              <a:t>The value case delivers four important benefits:</a:t>
            </a:r>
          </a:p>
          <a:p>
            <a:pPr lvl="1">
              <a:buFont typeface="Courier New"/>
              <a:buChar char="o"/>
            </a:pPr>
            <a:r>
              <a:rPr lang="en-US" sz="1600" b="1" dirty="0"/>
              <a:t>Organizational agreement </a:t>
            </a:r>
            <a:r>
              <a:rPr lang="en-US" sz="1600" dirty="0"/>
              <a:t>- The value case, and the value case development process, is a format for the organization to reach agreement on initiatives and projects, goals and financial expectations.</a:t>
            </a:r>
          </a:p>
          <a:p>
            <a:pPr lvl="1">
              <a:buFont typeface="Courier New"/>
              <a:buChar char="o"/>
            </a:pPr>
            <a:r>
              <a:rPr lang="en-US" sz="1600" b="1" dirty="0"/>
              <a:t>Economic justification </a:t>
            </a:r>
            <a:r>
              <a:rPr lang="en-US" sz="1600" dirty="0"/>
              <a:t>- The value case provides the hard numbers for costs and projected benefits to measure return on investment.</a:t>
            </a:r>
          </a:p>
          <a:p>
            <a:pPr lvl="1">
              <a:buFont typeface="Courier New"/>
              <a:buChar char="o"/>
            </a:pPr>
            <a:r>
              <a:rPr lang="en-US" sz="1600" b="1" dirty="0"/>
              <a:t>Documented proof </a:t>
            </a:r>
            <a:r>
              <a:rPr lang="en-US" sz="1600" dirty="0"/>
              <a:t>- The value case is a tangible, referenced, written testament for the organization that can be used on an ongoing basis to reaffirm commitments and measure progress.</a:t>
            </a:r>
          </a:p>
          <a:p>
            <a:pPr lvl="1">
              <a:buFont typeface="Courier New"/>
              <a:buChar char="o"/>
            </a:pPr>
            <a:r>
              <a:rPr lang="en-US" sz="1600" b="1" dirty="0"/>
              <a:t>Confidence </a:t>
            </a:r>
            <a:r>
              <a:rPr lang="en-US" sz="1600" dirty="0"/>
              <a:t>(vs. hope) - The value case replaces intuition, hope, and optimism with confident business decisions made on sound analysis.</a:t>
            </a:r>
          </a:p>
        </p:txBody>
      </p:sp>
      <p:sp>
        <p:nvSpPr>
          <p:cNvPr id="3" name="Title 2"/>
          <p:cNvSpPr>
            <a:spLocks noGrp="1"/>
          </p:cNvSpPr>
          <p:nvPr>
            <p:ph type="title"/>
          </p:nvPr>
        </p:nvSpPr>
        <p:spPr/>
        <p:txBody>
          <a:bodyPr>
            <a:normAutofit/>
          </a:bodyPr>
          <a:lstStyle/>
          <a:p>
            <a:r>
              <a:rPr lang="en-US" dirty="0"/>
              <a:t>What is project value case?</a:t>
            </a:r>
          </a:p>
        </p:txBody>
      </p:sp>
    </p:spTree>
    <p:extLst>
      <p:ext uri="{BB962C8B-B14F-4D97-AF65-F5344CB8AC3E}">
        <p14:creationId xmlns:p14="http://schemas.microsoft.com/office/powerpoint/2010/main" val="288103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1367" y="2637367"/>
            <a:ext cx="8551333" cy="3450696"/>
          </a:xfrm>
        </p:spPr>
        <p:txBody>
          <a:bodyPr>
            <a:normAutofit fontScale="77500" lnSpcReduction="20000"/>
          </a:bodyPr>
          <a:lstStyle/>
          <a:p>
            <a:pPr>
              <a:buFont typeface="Arial"/>
              <a:buChar char="•"/>
            </a:pPr>
            <a:r>
              <a:rPr lang="en-US" dirty="0"/>
              <a:t>Despite their benefits, </a:t>
            </a:r>
            <a:r>
              <a:rPr lang="en-US" b="1" dirty="0"/>
              <a:t>value cases are often not completed </a:t>
            </a:r>
            <a:r>
              <a:rPr lang="en-US" dirty="0"/>
              <a:t>for even large, high-risk projects. There are several reasons, all of which can contribute to the failure of proper business justification. These include </a:t>
            </a:r>
          </a:p>
          <a:p>
            <a:pPr lvl="1">
              <a:buFont typeface="Arial"/>
              <a:buChar char="•"/>
            </a:pPr>
            <a:r>
              <a:rPr lang="en-US" dirty="0"/>
              <a:t>Skipping the value case because of enthusiastic mandates from management</a:t>
            </a:r>
          </a:p>
          <a:p>
            <a:pPr lvl="1">
              <a:buFont typeface="Arial"/>
              <a:buChar char="•"/>
            </a:pPr>
            <a:r>
              <a:rPr lang="en-US" dirty="0"/>
              <a:t>Not having the skills or bandwidth to complete one. </a:t>
            </a:r>
          </a:p>
          <a:p>
            <a:pPr lvl="1">
              <a:buFont typeface="Arial"/>
              <a:buChar char="•"/>
            </a:pPr>
            <a:endParaRPr lang="en-US" sz="1600" dirty="0"/>
          </a:p>
          <a:p>
            <a:pPr>
              <a:buFont typeface="Arial"/>
              <a:buChar char="•"/>
            </a:pPr>
            <a:r>
              <a:rPr lang="en-US" dirty="0"/>
              <a:t>The value case helps make tough business decisions by providing clear economic justification for IT projects and initiatives.</a:t>
            </a:r>
          </a:p>
          <a:p>
            <a:pPr marL="0" indent="0">
              <a:buNone/>
            </a:pPr>
            <a:endParaRPr lang="en-US" sz="1600" dirty="0"/>
          </a:p>
          <a:p>
            <a:pPr>
              <a:buFont typeface="Arial"/>
              <a:buChar char="•"/>
            </a:pPr>
            <a:r>
              <a:rPr lang="en-US" dirty="0"/>
              <a:t>More importantly, the value case is a process by which all necessary decision-makers come to agreement on the decision criteria and justification.</a:t>
            </a:r>
          </a:p>
          <a:p>
            <a:pPr>
              <a:buFont typeface="Arial"/>
              <a:buChar char="•"/>
            </a:pPr>
            <a:endParaRPr lang="en-US" sz="1600" dirty="0"/>
          </a:p>
          <a:p>
            <a:pPr>
              <a:buFont typeface="Arial"/>
              <a:buChar char="•"/>
            </a:pPr>
            <a:r>
              <a:rPr lang="en-US" dirty="0"/>
              <a:t>A less-than-perfect value case is better than no value case at all… </a:t>
            </a:r>
          </a:p>
        </p:txBody>
      </p:sp>
      <p:sp>
        <p:nvSpPr>
          <p:cNvPr id="3" name="Title 2"/>
          <p:cNvSpPr>
            <a:spLocks noGrp="1"/>
          </p:cNvSpPr>
          <p:nvPr>
            <p:ph type="title"/>
          </p:nvPr>
        </p:nvSpPr>
        <p:spPr/>
        <p:txBody>
          <a:bodyPr>
            <a:normAutofit/>
          </a:bodyPr>
          <a:lstStyle/>
          <a:p>
            <a:r>
              <a:rPr lang="en-US" dirty="0"/>
              <a:t>What is project value case?</a:t>
            </a:r>
          </a:p>
        </p:txBody>
      </p:sp>
    </p:spTree>
    <p:extLst>
      <p:ext uri="{BB962C8B-B14F-4D97-AF65-F5344CB8AC3E}">
        <p14:creationId xmlns:p14="http://schemas.microsoft.com/office/powerpoint/2010/main" val="78734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a:t>… is also about:</a:t>
            </a:r>
          </a:p>
          <a:p>
            <a:pPr>
              <a:buFont typeface="Arial"/>
              <a:buChar char="•"/>
            </a:pPr>
            <a:r>
              <a:rPr lang="en-US" dirty="0"/>
              <a:t>Project assessment and prioritization</a:t>
            </a:r>
          </a:p>
          <a:p>
            <a:pPr>
              <a:buFont typeface="Arial"/>
              <a:buChar char="•"/>
            </a:pPr>
            <a:r>
              <a:rPr lang="en-US" dirty="0"/>
              <a:t>Need to win consensus and win others</a:t>
            </a:r>
          </a:p>
          <a:p>
            <a:pPr>
              <a:buFont typeface="Arial"/>
              <a:buChar char="•"/>
            </a:pPr>
            <a:r>
              <a:rPr lang="en-US" dirty="0"/>
              <a:t>Need for a robust process &amp; review framework</a:t>
            </a:r>
          </a:p>
          <a:p>
            <a:pPr>
              <a:buFont typeface="Arial"/>
              <a:buChar char="•"/>
            </a:pPr>
            <a:r>
              <a:rPr lang="en-US" dirty="0"/>
              <a:t>Sometimes require managing upwards</a:t>
            </a:r>
          </a:p>
          <a:p>
            <a:pPr>
              <a:buFont typeface="Arial"/>
              <a:buChar char="•"/>
            </a:pPr>
            <a:r>
              <a:rPr lang="en-US" dirty="0"/>
              <a:t>Requires common evaluation criterion</a:t>
            </a:r>
          </a:p>
          <a:p>
            <a:pPr>
              <a:buFont typeface="Arial"/>
              <a:buChar char="•"/>
            </a:pPr>
            <a:r>
              <a:rPr lang="en-US" dirty="0"/>
              <a:t>Need discipline… and common sense</a:t>
            </a:r>
          </a:p>
        </p:txBody>
      </p:sp>
      <p:sp>
        <p:nvSpPr>
          <p:cNvPr id="3" name="Title 2"/>
          <p:cNvSpPr>
            <a:spLocks noGrp="1"/>
          </p:cNvSpPr>
          <p:nvPr>
            <p:ph type="title"/>
          </p:nvPr>
        </p:nvSpPr>
        <p:spPr/>
        <p:txBody>
          <a:bodyPr/>
          <a:lstStyle/>
          <a:p>
            <a:r>
              <a:rPr lang="en-US" dirty="0"/>
              <a:t>Practically project value case…</a:t>
            </a:r>
          </a:p>
        </p:txBody>
      </p:sp>
    </p:spTree>
    <p:extLst>
      <p:ext uri="{BB962C8B-B14F-4D97-AF65-F5344CB8AC3E}">
        <p14:creationId xmlns:p14="http://schemas.microsoft.com/office/powerpoint/2010/main" val="3415484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Financial Benefits categories</a:t>
            </a:r>
          </a:p>
        </p:txBody>
      </p:sp>
      <p:graphicFrame>
        <p:nvGraphicFramePr>
          <p:cNvPr id="2" name="Table 1"/>
          <p:cNvGraphicFramePr>
            <a:graphicFrameLocks noGrp="1"/>
          </p:cNvGraphicFramePr>
          <p:nvPr>
            <p:extLst>
              <p:ext uri="{D42A27DB-BD31-4B8C-83A1-F6EECF244321}">
                <p14:modId xmlns:p14="http://schemas.microsoft.com/office/powerpoint/2010/main" val="3624984575"/>
              </p:ext>
            </p:extLst>
          </p:nvPr>
        </p:nvGraphicFramePr>
        <p:xfrm>
          <a:off x="228927" y="3019396"/>
          <a:ext cx="8601805" cy="3612482"/>
        </p:xfrm>
        <a:graphic>
          <a:graphicData uri="http://schemas.openxmlformats.org/drawingml/2006/table">
            <a:tbl>
              <a:tblPr firstRow="1" bandRow="1">
                <a:tableStyleId>{72833802-FEF1-4C79-8D5D-14CF1EAF98D9}</a:tableStyleId>
              </a:tblPr>
              <a:tblGrid>
                <a:gridCol w="3034247">
                  <a:extLst>
                    <a:ext uri="{9D8B030D-6E8A-4147-A177-3AD203B41FA5}">
                      <a16:colId xmlns:a16="http://schemas.microsoft.com/office/drawing/2014/main" val="20000"/>
                    </a:ext>
                  </a:extLst>
                </a:gridCol>
                <a:gridCol w="5567558">
                  <a:extLst>
                    <a:ext uri="{9D8B030D-6E8A-4147-A177-3AD203B41FA5}">
                      <a16:colId xmlns:a16="http://schemas.microsoft.com/office/drawing/2014/main" val="20001"/>
                    </a:ext>
                  </a:extLst>
                </a:gridCol>
              </a:tblGrid>
              <a:tr h="415588">
                <a:tc>
                  <a:txBody>
                    <a:bodyPr/>
                    <a:lstStyle/>
                    <a:p>
                      <a:r>
                        <a:rPr lang="en-US" dirty="0"/>
                        <a:t>Benefits category / Savings</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Explanation</a:t>
                      </a:r>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0"/>
                  </a:ext>
                </a:extLst>
              </a:tr>
              <a:tr h="704488">
                <a:tc>
                  <a:txBody>
                    <a:bodyPr/>
                    <a:lstStyle/>
                    <a:p>
                      <a:r>
                        <a:rPr lang="en-US" dirty="0"/>
                        <a:t>Operating costs reduction</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Net reduction in</a:t>
                      </a:r>
                      <a:r>
                        <a:rPr lang="en-US" baseline="0" dirty="0"/>
                        <a:t> costs the company is spending today and will stop spending as a result of doing the project</a:t>
                      </a:r>
                      <a:endParaRPr lang="en-US" dirty="0"/>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1"/>
                  </a:ext>
                </a:extLst>
              </a:tr>
              <a:tr h="1093109">
                <a:tc>
                  <a:txBody>
                    <a:bodyPr/>
                    <a:lstStyle/>
                    <a:p>
                      <a:r>
                        <a:rPr lang="en-US" dirty="0"/>
                        <a:t>Cost avoidance</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Cost avoidance is defined as the benefits realized by reducing / avoiding future expenditure although the projected expenditures have not been budgeted or obligated</a:t>
                      </a:r>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2"/>
                  </a:ext>
                </a:extLst>
              </a:tr>
              <a:tr h="651843">
                <a:tc>
                  <a:txBody>
                    <a:bodyPr/>
                    <a:lstStyle/>
                    <a:p>
                      <a:r>
                        <a:rPr lang="en-US" dirty="0"/>
                        <a:t>Productivity gains</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Productivity savings are defined as the time saved or freed</a:t>
                      </a:r>
                      <a:r>
                        <a:rPr lang="en-US" baseline="0" dirty="0"/>
                        <a:t> up as a result of doing the project</a:t>
                      </a:r>
                      <a:endParaRPr lang="en-US" dirty="0"/>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3"/>
                  </a:ext>
                </a:extLst>
              </a:tr>
              <a:tr h="651843">
                <a:tc>
                  <a:txBody>
                    <a:bodyPr/>
                    <a:lstStyle/>
                    <a:p>
                      <a:r>
                        <a:rPr lang="en-US" dirty="0"/>
                        <a:t>Financial penalty savings</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Savings resulting from financial penalties going away</a:t>
                      </a:r>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268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Other Benefits categories</a:t>
            </a:r>
          </a:p>
        </p:txBody>
      </p:sp>
      <p:sp>
        <p:nvSpPr>
          <p:cNvPr id="4" name="Content Placeholder 1"/>
          <p:cNvSpPr>
            <a:spLocks noGrp="1"/>
          </p:cNvSpPr>
          <p:nvPr>
            <p:ph idx="1"/>
          </p:nvPr>
        </p:nvSpPr>
        <p:spPr>
          <a:xfrm>
            <a:off x="812800" y="2269067"/>
            <a:ext cx="7408333" cy="3450696"/>
          </a:xfrm>
        </p:spPr>
        <p:txBody>
          <a:bodyPr>
            <a:normAutofit/>
          </a:bodyPr>
          <a:lstStyle/>
          <a:p>
            <a:pPr>
              <a:buFont typeface="Arial"/>
              <a:buChar char="•"/>
            </a:pPr>
            <a:r>
              <a:rPr lang="en-US" sz="2000" dirty="0"/>
              <a:t>Revenue generation</a:t>
            </a:r>
          </a:p>
          <a:p>
            <a:pPr>
              <a:buFont typeface="Arial"/>
              <a:buChar char="•"/>
            </a:pPr>
            <a:r>
              <a:rPr lang="en-US" sz="2000" dirty="0"/>
              <a:t>Compliance</a:t>
            </a:r>
          </a:p>
          <a:p>
            <a:pPr>
              <a:buFont typeface="Arial"/>
              <a:buChar char="•"/>
            </a:pPr>
            <a:r>
              <a:rPr lang="en-US" sz="2000" dirty="0"/>
              <a:t>Customer satisfaction</a:t>
            </a:r>
          </a:p>
          <a:p>
            <a:pPr>
              <a:buFont typeface="Arial"/>
              <a:buChar char="•"/>
            </a:pPr>
            <a:r>
              <a:rPr lang="en-US" sz="2000" dirty="0"/>
              <a:t>Employee development / satisfaction</a:t>
            </a:r>
          </a:p>
          <a:p>
            <a:pPr>
              <a:buFont typeface="Arial"/>
              <a:buChar char="•"/>
            </a:pPr>
            <a:r>
              <a:rPr lang="en-US" sz="2000" dirty="0"/>
              <a:t>Process standardization</a:t>
            </a:r>
          </a:p>
          <a:p>
            <a:pPr>
              <a:buFont typeface="Arial"/>
              <a:buChar char="•"/>
            </a:pPr>
            <a:r>
              <a:rPr lang="en-US" sz="2000" dirty="0"/>
              <a:t>Data / system security</a:t>
            </a:r>
          </a:p>
          <a:p>
            <a:pPr>
              <a:buFont typeface="Arial"/>
              <a:buChar char="•"/>
            </a:pPr>
            <a:r>
              <a:rPr lang="en-US" sz="2000" dirty="0"/>
              <a:t>User experience</a:t>
            </a:r>
          </a:p>
          <a:p>
            <a:pPr>
              <a:buFont typeface="Arial"/>
              <a:buChar char="•"/>
            </a:pPr>
            <a:r>
              <a:rPr lang="en-US" sz="2000" dirty="0"/>
              <a:t>Brand image</a:t>
            </a:r>
          </a:p>
          <a:p>
            <a:pPr>
              <a:buFont typeface="Arial"/>
              <a:buChar char="•"/>
            </a:pPr>
            <a:r>
              <a:rPr lang="en-US" sz="2000" dirty="0"/>
              <a:t>….</a:t>
            </a:r>
          </a:p>
          <a:p>
            <a:pPr marL="0" indent="0">
              <a:buNone/>
            </a:pPr>
            <a:endParaRPr lang="en-US" sz="2000" dirty="0"/>
          </a:p>
        </p:txBody>
      </p:sp>
    </p:spTree>
    <p:extLst>
      <p:ext uri="{BB962C8B-B14F-4D97-AF65-F5344CB8AC3E}">
        <p14:creationId xmlns:p14="http://schemas.microsoft.com/office/powerpoint/2010/main" val="962421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Cost categories</a:t>
            </a:r>
          </a:p>
        </p:txBody>
      </p:sp>
      <p:graphicFrame>
        <p:nvGraphicFramePr>
          <p:cNvPr id="2" name="Table 1"/>
          <p:cNvGraphicFramePr>
            <a:graphicFrameLocks noGrp="1"/>
          </p:cNvGraphicFramePr>
          <p:nvPr>
            <p:extLst>
              <p:ext uri="{D42A27DB-BD31-4B8C-83A1-F6EECF244321}">
                <p14:modId xmlns:p14="http://schemas.microsoft.com/office/powerpoint/2010/main" val="299750758"/>
              </p:ext>
            </p:extLst>
          </p:nvPr>
        </p:nvGraphicFramePr>
        <p:xfrm>
          <a:off x="203527" y="2739997"/>
          <a:ext cx="8601805" cy="3880846"/>
        </p:xfrm>
        <a:graphic>
          <a:graphicData uri="http://schemas.openxmlformats.org/drawingml/2006/table">
            <a:tbl>
              <a:tblPr firstRow="1" bandRow="1">
                <a:tableStyleId>{72833802-FEF1-4C79-8D5D-14CF1EAF98D9}</a:tableStyleId>
              </a:tblPr>
              <a:tblGrid>
                <a:gridCol w="3034247">
                  <a:extLst>
                    <a:ext uri="{9D8B030D-6E8A-4147-A177-3AD203B41FA5}">
                      <a16:colId xmlns:a16="http://schemas.microsoft.com/office/drawing/2014/main" val="20000"/>
                    </a:ext>
                  </a:extLst>
                </a:gridCol>
                <a:gridCol w="5567558">
                  <a:extLst>
                    <a:ext uri="{9D8B030D-6E8A-4147-A177-3AD203B41FA5}">
                      <a16:colId xmlns:a16="http://schemas.microsoft.com/office/drawing/2014/main" val="20001"/>
                    </a:ext>
                  </a:extLst>
                </a:gridCol>
              </a:tblGrid>
              <a:tr h="415588">
                <a:tc>
                  <a:txBody>
                    <a:bodyPr/>
                    <a:lstStyle/>
                    <a:p>
                      <a:r>
                        <a:rPr lang="en-US" dirty="0"/>
                        <a:t>Cost</a:t>
                      </a:r>
                      <a:r>
                        <a:rPr lang="en-US" baseline="0" dirty="0"/>
                        <a:t> categories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Explanation</a:t>
                      </a:r>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0"/>
                  </a:ext>
                </a:extLst>
              </a:tr>
              <a:tr h="704488">
                <a:tc>
                  <a:txBody>
                    <a:bodyPr/>
                    <a:lstStyle/>
                    <a:p>
                      <a:r>
                        <a:rPr lang="en-US" dirty="0"/>
                        <a:t>Business resource costs</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Project</a:t>
                      </a:r>
                      <a:r>
                        <a:rPr lang="en-US" baseline="0" dirty="0"/>
                        <a:t> team business resource costs (permanent, Temp or contractors)</a:t>
                      </a:r>
                      <a:endParaRPr lang="en-US" dirty="0"/>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1"/>
                  </a:ext>
                </a:extLst>
              </a:tr>
              <a:tr h="686528">
                <a:tc>
                  <a:txBody>
                    <a:bodyPr/>
                    <a:lstStyle/>
                    <a:p>
                      <a:r>
                        <a:rPr lang="en-US" dirty="0"/>
                        <a:t>IT resource costs</a:t>
                      </a:r>
                    </a:p>
                  </a:txBody>
                  <a:tcPr>
                    <a:lnR w="6350" cap="flat" cmpd="sng" algn="ctr">
                      <a:solidFill>
                        <a:srgbClr val="C6E7FC">
                          <a:lumMod val="50000"/>
                        </a:srgbClr>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Project team IT resource costs </a:t>
                      </a:r>
                      <a:r>
                        <a:rPr lang="en-US" baseline="0" dirty="0"/>
                        <a:t>(permanent, Temp or contractors)</a:t>
                      </a:r>
                      <a:endParaRPr lang="en-US" dirty="0"/>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2"/>
                  </a:ext>
                </a:extLst>
              </a:tr>
              <a:tr h="491067">
                <a:tc>
                  <a:txBody>
                    <a:bodyPr/>
                    <a:lstStyle/>
                    <a:p>
                      <a:r>
                        <a:rPr lang="en-US" dirty="0"/>
                        <a:t>Infrastructure (HW) costs</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Servers,</a:t>
                      </a:r>
                      <a:r>
                        <a:rPr lang="en-US" baseline="0" dirty="0"/>
                        <a:t> Telecoms equipment etc….</a:t>
                      </a:r>
                      <a:endParaRPr lang="en-US" dirty="0"/>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3"/>
                  </a:ext>
                </a:extLst>
              </a:tr>
              <a:tr h="465666">
                <a:tc>
                  <a:txBody>
                    <a:bodyPr/>
                    <a:lstStyle/>
                    <a:p>
                      <a:r>
                        <a:rPr lang="en-US" dirty="0"/>
                        <a:t>SW </a:t>
                      </a:r>
                      <a:r>
                        <a:rPr lang="en-US" dirty="0" err="1"/>
                        <a:t>licence</a:t>
                      </a:r>
                      <a:r>
                        <a:rPr lang="en-US" baseline="0" dirty="0"/>
                        <a:t>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endParaRPr lang="en-US" dirty="0"/>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4"/>
                  </a:ext>
                </a:extLst>
              </a:tr>
              <a:tr h="465666">
                <a:tc>
                  <a:txBody>
                    <a:bodyPr/>
                    <a:lstStyle/>
                    <a:p>
                      <a:r>
                        <a:rPr lang="en-US" dirty="0"/>
                        <a:t>Organization</a:t>
                      </a:r>
                      <a:r>
                        <a:rPr lang="en-US" baseline="0" dirty="0"/>
                        <a:t> adoption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Training, communication etc…</a:t>
                      </a:r>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5"/>
                  </a:ext>
                </a:extLst>
              </a:tr>
              <a:tr h="651843">
                <a:tc>
                  <a:txBody>
                    <a:bodyPr/>
                    <a:lstStyle/>
                    <a:p>
                      <a:r>
                        <a:rPr lang="en-US" dirty="0"/>
                        <a:t>Maintenance / support costs</a:t>
                      </a:r>
                    </a:p>
                  </a:txBody>
                  <a:tcPr>
                    <a:lnR w="6350" cap="flat" cmpd="sng" algn="ctr">
                      <a:solidFill>
                        <a:srgbClr val="C6E7FC">
                          <a:lumMod val="50000"/>
                        </a:srgbClr>
                      </a:solidFill>
                      <a:prstDash val="solid"/>
                      <a:round/>
                      <a:headEnd type="none" w="med" len="med"/>
                      <a:tailEnd type="none" w="med" len="med"/>
                    </a:lnR>
                  </a:tcPr>
                </a:tc>
                <a:tc>
                  <a:txBody>
                    <a:bodyPr/>
                    <a:lstStyle/>
                    <a:p>
                      <a:r>
                        <a:rPr lang="en-US" dirty="0"/>
                        <a:t>Cost to support once project is live</a:t>
                      </a:r>
                    </a:p>
                  </a:txBody>
                  <a:tcPr>
                    <a:lnL w="6350" cap="flat" cmpd="sng" algn="ctr">
                      <a:solidFill>
                        <a:srgbClr val="C6E7FC">
                          <a:lumMod val="50000"/>
                        </a:srgbClr>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09941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93192"/>
            <a:ext cx="7408333" cy="4167198"/>
          </a:xfrm>
        </p:spPr>
        <p:txBody>
          <a:bodyPr>
            <a:normAutofit fontScale="70000" lnSpcReduction="20000"/>
          </a:bodyPr>
          <a:lstStyle/>
          <a:p>
            <a:pPr marL="0" indent="0">
              <a:buNone/>
            </a:pPr>
            <a:r>
              <a:rPr lang="en-US" b="1" dirty="0"/>
              <a:t>Cost Benefit criteria:</a:t>
            </a:r>
          </a:p>
          <a:p>
            <a:pPr>
              <a:buFont typeface="Arial"/>
              <a:buChar char="•"/>
            </a:pPr>
            <a:r>
              <a:rPr lang="en-US" dirty="0"/>
              <a:t>Return on investment (ROI)</a:t>
            </a:r>
          </a:p>
          <a:p>
            <a:pPr>
              <a:buFont typeface="Arial"/>
              <a:buChar char="•"/>
            </a:pPr>
            <a:r>
              <a:rPr lang="en-US" dirty="0"/>
              <a:t>Payback period</a:t>
            </a:r>
          </a:p>
          <a:p>
            <a:pPr>
              <a:buFont typeface="Arial"/>
              <a:buChar char="•"/>
            </a:pPr>
            <a:r>
              <a:rPr lang="en-US" dirty="0"/>
              <a:t>Net present value (NPV)</a:t>
            </a:r>
          </a:p>
          <a:p>
            <a:pPr>
              <a:buFont typeface="Arial"/>
              <a:buChar char="•"/>
            </a:pPr>
            <a:r>
              <a:rPr lang="en-US" dirty="0"/>
              <a:t>Internal Rate of Return (IRR)</a:t>
            </a:r>
          </a:p>
          <a:p>
            <a:pPr>
              <a:buFont typeface="Arial"/>
              <a:buChar char="•"/>
            </a:pPr>
            <a:r>
              <a:rPr lang="en-US" dirty="0"/>
              <a:t>Etc…</a:t>
            </a:r>
          </a:p>
          <a:p>
            <a:pPr>
              <a:buFont typeface="Arial"/>
              <a:buChar char="•"/>
            </a:pPr>
            <a:endParaRPr lang="en-US" dirty="0"/>
          </a:p>
          <a:p>
            <a:pPr marL="0" indent="0">
              <a:buNone/>
            </a:pPr>
            <a:r>
              <a:rPr lang="en-US" b="1" dirty="0"/>
              <a:t>General criteria:</a:t>
            </a:r>
          </a:p>
          <a:p>
            <a:pPr>
              <a:buFont typeface="Arial"/>
              <a:buChar char="•"/>
            </a:pPr>
            <a:r>
              <a:rPr lang="en-US" dirty="0"/>
              <a:t>Strategic alignment</a:t>
            </a:r>
          </a:p>
          <a:p>
            <a:pPr>
              <a:buFont typeface="Arial"/>
              <a:buChar char="•"/>
            </a:pPr>
            <a:r>
              <a:rPr lang="en-US" dirty="0"/>
              <a:t>Risk level</a:t>
            </a:r>
          </a:p>
          <a:p>
            <a:pPr>
              <a:buFont typeface="Arial"/>
              <a:buChar char="•"/>
            </a:pPr>
            <a:r>
              <a:rPr lang="en-US" dirty="0"/>
              <a:t>Size of initial investment</a:t>
            </a:r>
          </a:p>
          <a:p>
            <a:pPr>
              <a:buFont typeface="Arial"/>
              <a:buChar char="•"/>
            </a:pPr>
            <a:r>
              <a:rPr lang="en-US" dirty="0"/>
              <a:t>Criticality level</a:t>
            </a:r>
          </a:p>
          <a:p>
            <a:pPr>
              <a:buFont typeface="Arial"/>
              <a:buChar char="•"/>
            </a:pPr>
            <a:r>
              <a:rPr lang="en-US" dirty="0"/>
              <a:t>Etc…</a:t>
            </a:r>
          </a:p>
          <a:p>
            <a:pPr>
              <a:buFont typeface="Arial"/>
              <a:buChar char="•"/>
            </a:pPr>
            <a:endParaRPr lang="en-US" dirty="0"/>
          </a:p>
          <a:p>
            <a:pPr marL="0" indent="0">
              <a:buNone/>
            </a:pPr>
            <a:r>
              <a:rPr lang="en-US" b="1" dirty="0"/>
              <a:t>… And others you may have or may encounter…</a:t>
            </a:r>
          </a:p>
        </p:txBody>
      </p:sp>
      <p:sp>
        <p:nvSpPr>
          <p:cNvPr id="3" name="Title 2"/>
          <p:cNvSpPr>
            <a:spLocks noGrp="1"/>
          </p:cNvSpPr>
          <p:nvPr>
            <p:ph type="title"/>
          </p:nvPr>
        </p:nvSpPr>
        <p:spPr/>
        <p:txBody>
          <a:bodyPr>
            <a:normAutofit/>
          </a:bodyPr>
          <a:lstStyle/>
          <a:p>
            <a:r>
              <a:rPr lang="en-US" dirty="0"/>
              <a:t>Project assessment methods</a:t>
            </a:r>
          </a:p>
        </p:txBody>
      </p:sp>
    </p:spTree>
    <p:extLst>
      <p:ext uri="{BB962C8B-B14F-4D97-AF65-F5344CB8AC3E}">
        <p14:creationId xmlns:p14="http://schemas.microsoft.com/office/powerpoint/2010/main" val="225032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Sessions calendar</a:t>
            </a:r>
            <a:br>
              <a:rPr lang="en-US" dirty="0"/>
            </a:br>
            <a:r>
              <a:rPr lang="en-US" dirty="0"/>
              <a:t>Group 1</a:t>
            </a:r>
          </a:p>
        </p:txBody>
      </p:sp>
      <p:graphicFrame>
        <p:nvGraphicFramePr>
          <p:cNvPr id="6" name="Table 5">
            <a:extLst>
              <a:ext uri="{FF2B5EF4-FFF2-40B4-BE49-F238E27FC236}">
                <a16:creationId xmlns:a16="http://schemas.microsoft.com/office/drawing/2014/main" id="{88C86D1F-4FB8-9249-A088-6827971E63E1}"/>
              </a:ext>
            </a:extLst>
          </p:cNvPr>
          <p:cNvGraphicFramePr>
            <a:graphicFrameLocks noGrp="1"/>
          </p:cNvGraphicFramePr>
          <p:nvPr/>
        </p:nvGraphicFramePr>
        <p:xfrm>
          <a:off x="596900" y="3296919"/>
          <a:ext cx="8204200" cy="2328685"/>
        </p:xfrm>
        <a:graphic>
          <a:graphicData uri="http://schemas.openxmlformats.org/drawingml/2006/table">
            <a:tbl>
              <a:tblPr firstRow="1" bandRow="1">
                <a:tableStyleId>{6E25E649-3F16-4E02-A733-19D2CDBF48F0}</a:tableStyleId>
              </a:tblPr>
              <a:tblGrid>
                <a:gridCol w="906207">
                  <a:extLst>
                    <a:ext uri="{9D8B030D-6E8A-4147-A177-3AD203B41FA5}">
                      <a16:colId xmlns:a16="http://schemas.microsoft.com/office/drawing/2014/main" val="20000"/>
                    </a:ext>
                  </a:extLst>
                </a:gridCol>
                <a:gridCol w="2658210">
                  <a:extLst>
                    <a:ext uri="{9D8B030D-6E8A-4147-A177-3AD203B41FA5}">
                      <a16:colId xmlns:a16="http://schemas.microsoft.com/office/drawing/2014/main" val="20001"/>
                    </a:ext>
                  </a:extLst>
                </a:gridCol>
                <a:gridCol w="1884912">
                  <a:extLst>
                    <a:ext uri="{9D8B030D-6E8A-4147-A177-3AD203B41FA5}">
                      <a16:colId xmlns:a16="http://schemas.microsoft.com/office/drawing/2014/main" val="20002"/>
                    </a:ext>
                  </a:extLst>
                </a:gridCol>
                <a:gridCol w="2754871">
                  <a:extLst>
                    <a:ext uri="{9D8B030D-6E8A-4147-A177-3AD203B41FA5}">
                      <a16:colId xmlns:a16="http://schemas.microsoft.com/office/drawing/2014/main" val="20003"/>
                    </a:ext>
                  </a:extLst>
                </a:gridCol>
              </a:tblGrid>
              <a:tr h="505956">
                <a:tc>
                  <a:txBody>
                    <a:bodyPr/>
                    <a:lstStyle/>
                    <a:p>
                      <a:pPr algn="ctr"/>
                      <a:r>
                        <a:rPr lang="en-US" sz="1400" dirty="0"/>
                        <a:t>Session</a:t>
                      </a:r>
                    </a:p>
                    <a:p>
                      <a:pPr algn="ctr"/>
                      <a:r>
                        <a:rPr lang="en-US" sz="1400" dirty="0" err="1"/>
                        <a:t>nb</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Date</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Time</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Contents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0"/>
                  </a:ext>
                </a:extLst>
              </a:tr>
              <a:tr h="362105">
                <a:tc>
                  <a:txBody>
                    <a:bodyPr/>
                    <a:lstStyle/>
                    <a:p>
                      <a:pPr algn="ctr"/>
                      <a:r>
                        <a:rPr lang="en-US" sz="1400" dirty="0"/>
                        <a:t>1</a:t>
                      </a:r>
                    </a:p>
                  </a:txBody>
                  <a:tcPr>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Friday May 6th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14:30 – 17:30</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Introduction</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1"/>
                  </a:ext>
                </a:extLst>
              </a:tr>
              <a:tr h="362105">
                <a:tc>
                  <a:txBody>
                    <a:bodyPr/>
                    <a:lstStyle/>
                    <a:p>
                      <a:pPr algn="ctr"/>
                      <a:r>
                        <a:rPr lang="en-US" sz="1400" dirty="0"/>
                        <a:t>2</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Friday June 10th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a:t>10:00 –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Home work review + class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2"/>
                  </a:ext>
                </a:extLst>
              </a:tr>
              <a:tr h="362105">
                <a:tc>
                  <a:txBody>
                    <a:bodyPr/>
                    <a:lstStyle/>
                    <a:p>
                      <a:pPr algn="ctr"/>
                      <a:r>
                        <a:rPr lang="en-US" sz="1400" dirty="0"/>
                        <a:t>3</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Tuesday June 28th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a:t>10:00 –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Home work review + class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3"/>
                  </a:ext>
                </a:extLst>
              </a:tr>
              <a:tr h="362105">
                <a:tc>
                  <a:txBody>
                    <a:bodyPr/>
                    <a:lstStyle/>
                    <a:p>
                      <a:pPr algn="ctr"/>
                      <a:r>
                        <a:rPr lang="en-US" sz="1400" dirty="0"/>
                        <a:t>4</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Tuesday July 5</a:t>
                      </a:r>
                      <a:r>
                        <a:rPr lang="en-US" sz="1400" baseline="30000" dirty="0"/>
                        <a:t>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11:00 – 13:00</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Home work review + class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210109926"/>
                  </a:ext>
                </a:extLst>
              </a:tr>
              <a:tr h="362105">
                <a:tc>
                  <a:txBody>
                    <a:bodyPr/>
                    <a:lstStyle/>
                    <a:p>
                      <a:pPr algn="ctr"/>
                      <a:r>
                        <a:rPr lang="en-US" sz="1400" dirty="0"/>
                        <a:t>5</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Monday July 11th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16:30 – 17:30</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Exam</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34206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182533"/>
          </a:xfrm>
        </p:spPr>
        <p:txBody>
          <a:bodyPr>
            <a:normAutofit fontScale="85000" lnSpcReduction="20000"/>
          </a:bodyPr>
          <a:lstStyle/>
          <a:p>
            <a:pPr>
              <a:buFont typeface="Arial"/>
              <a:buChar char="•"/>
            </a:pPr>
            <a:r>
              <a:rPr lang="en-US" dirty="0"/>
              <a:t>A fundamental financial and business performance measure. This term means different things to different people, so it's important to clarify understanding if interpretation has serious implications. Many business managers use the term in a general sense as a means of assessing the merit of an investment or business decision. </a:t>
            </a:r>
          </a:p>
          <a:p>
            <a:pPr>
              <a:buFont typeface="Arial"/>
              <a:buChar char="•"/>
            </a:pPr>
            <a:r>
              <a:rPr lang="en-US" dirty="0"/>
              <a:t>In simple terms this </a:t>
            </a:r>
            <a:r>
              <a:rPr lang="en-US" b="1" dirty="0"/>
              <a:t>the “profit” made from an investment</a:t>
            </a:r>
            <a:r>
              <a:rPr lang="en-US" dirty="0"/>
              <a:t>. The investment could be the value of a whole business, or the investment could relate to a part of a business, a new product, a project, or any activity or asset with a cost attached to it.</a:t>
            </a:r>
          </a:p>
          <a:p>
            <a:pPr>
              <a:buFont typeface="Arial"/>
              <a:buChar char="•"/>
            </a:pPr>
            <a:r>
              <a:rPr lang="en-US" dirty="0"/>
              <a:t>The main point is that the term seeks to define the </a:t>
            </a:r>
            <a:r>
              <a:rPr lang="en-US" b="1" dirty="0"/>
              <a:t>profit made from a business investment </a:t>
            </a:r>
            <a:r>
              <a:rPr lang="en-US" dirty="0"/>
              <a:t>or business decision. Bear in mind that costs and profits can be ongoing and accumulating for several years, which needs to be taken into account when arriving at the correct figures.</a:t>
            </a:r>
          </a:p>
        </p:txBody>
      </p:sp>
      <p:sp>
        <p:nvSpPr>
          <p:cNvPr id="3" name="Title 2"/>
          <p:cNvSpPr>
            <a:spLocks noGrp="1"/>
          </p:cNvSpPr>
          <p:nvPr>
            <p:ph type="title"/>
          </p:nvPr>
        </p:nvSpPr>
        <p:spPr/>
        <p:txBody>
          <a:bodyPr/>
          <a:lstStyle/>
          <a:p>
            <a:r>
              <a:rPr lang="en-US" dirty="0"/>
              <a:t>Return on Investment (ROI)</a:t>
            </a:r>
          </a:p>
        </p:txBody>
      </p:sp>
    </p:spTree>
    <p:extLst>
      <p:ext uri="{BB962C8B-B14F-4D97-AF65-F5344CB8AC3E}">
        <p14:creationId xmlns:p14="http://schemas.microsoft.com/office/powerpoint/2010/main" val="121700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80863"/>
            <a:ext cx="7408333" cy="4577137"/>
          </a:xfrm>
        </p:spPr>
        <p:txBody>
          <a:bodyPr>
            <a:normAutofit fontScale="70000" lnSpcReduction="20000"/>
          </a:bodyPr>
          <a:lstStyle/>
          <a:p>
            <a:pPr marL="0" indent="0">
              <a:buNone/>
            </a:pPr>
            <a:r>
              <a:rPr lang="en-US" sz="2900" b="1" dirty="0"/>
              <a:t>Why is ROI Important?</a:t>
            </a:r>
          </a:p>
          <a:p>
            <a:pPr>
              <a:buFont typeface="Arial"/>
              <a:buChar char="•"/>
            </a:pPr>
            <a:r>
              <a:rPr lang="en-US" sz="2900" dirty="0"/>
              <a:t>It </a:t>
            </a:r>
            <a:r>
              <a:rPr lang="en-US" sz="2900" b="1" dirty="0"/>
              <a:t>quantifies project value </a:t>
            </a:r>
            <a:r>
              <a:rPr lang="en-US" sz="2900" dirty="0"/>
              <a:t>– Perhaps the most important aspect of ROI is its ability to show business leaders dollar/currency figures of a project’s worth. ROI turns the subjective into the objective, which can often turn uncertainty into support.</a:t>
            </a:r>
          </a:p>
          <a:p>
            <a:pPr>
              <a:buFont typeface="Arial"/>
              <a:buChar char="•"/>
            </a:pPr>
            <a:r>
              <a:rPr lang="en-US" sz="2900" dirty="0"/>
              <a:t>It can build </a:t>
            </a:r>
            <a:r>
              <a:rPr lang="en-US" sz="2900" b="1" dirty="0"/>
              <a:t>stakeholder support </a:t>
            </a:r>
            <a:r>
              <a:rPr lang="en-US" sz="2900" dirty="0"/>
              <a:t>– Tying a dollar/currency value to a project may help with a “go/no-go” decision. Many times, stakeholders want to see what the dollar/currency value is to them if they are to support a particular project. Without an ROI, that is very difficult to do.</a:t>
            </a:r>
          </a:p>
          <a:p>
            <a:pPr>
              <a:buFont typeface="Arial"/>
              <a:buChar char="•"/>
            </a:pPr>
            <a:r>
              <a:rPr lang="en-US" sz="2900" dirty="0"/>
              <a:t>It can uncover additional benefits – The process of calculating ROI forces practitioners to investigate benefits that might not have seemed obvious at project start.</a:t>
            </a:r>
          </a:p>
          <a:p>
            <a:pPr>
              <a:buFont typeface="Arial"/>
              <a:buChar char="•"/>
            </a:pPr>
            <a:r>
              <a:rPr lang="en-US" sz="2900" dirty="0"/>
              <a:t>It can lead to </a:t>
            </a:r>
            <a:r>
              <a:rPr lang="en-US" sz="2900" b="1" dirty="0"/>
              <a:t>project prioritization </a:t>
            </a:r>
            <a:r>
              <a:rPr lang="en-US" sz="2900" dirty="0"/>
              <a:t>– Once the decision has been made to launch a project, ROI helps determine the project’s ranking among other priorities; usually, projects with greater ROI are ranked higher and gain resource support more quickly.</a:t>
            </a:r>
          </a:p>
        </p:txBody>
      </p:sp>
      <p:sp>
        <p:nvSpPr>
          <p:cNvPr id="3" name="Title 2"/>
          <p:cNvSpPr>
            <a:spLocks noGrp="1"/>
          </p:cNvSpPr>
          <p:nvPr>
            <p:ph type="title"/>
          </p:nvPr>
        </p:nvSpPr>
        <p:spPr/>
        <p:txBody>
          <a:bodyPr/>
          <a:lstStyle/>
          <a:p>
            <a:r>
              <a:rPr lang="en-US" dirty="0"/>
              <a:t>Project ROI</a:t>
            </a:r>
          </a:p>
        </p:txBody>
      </p:sp>
    </p:spTree>
    <p:extLst>
      <p:ext uri="{BB962C8B-B14F-4D97-AF65-F5344CB8AC3E}">
        <p14:creationId xmlns:p14="http://schemas.microsoft.com/office/powerpoint/2010/main" val="2854043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182533"/>
          </a:xfrm>
        </p:spPr>
        <p:txBody>
          <a:bodyPr>
            <a:normAutofit/>
          </a:bodyPr>
          <a:lstStyle/>
          <a:p>
            <a:pPr marL="0" indent="0">
              <a:buNone/>
            </a:pPr>
            <a:r>
              <a:rPr lang="en-US" b="1" dirty="0"/>
              <a:t>How to Calculate ROI</a:t>
            </a:r>
          </a:p>
          <a:p>
            <a:pPr marL="0" indent="0">
              <a:buNone/>
            </a:pPr>
            <a:r>
              <a:rPr lang="en-US" i="1" dirty="0"/>
              <a:t>ROI = [(Financial value – Project cost) / Project cost] x 100</a:t>
            </a:r>
            <a:endParaRPr lang="en-US" dirty="0"/>
          </a:p>
          <a:p>
            <a:pPr marL="0" indent="0">
              <a:buNone/>
            </a:pPr>
            <a:endParaRPr lang="en-US" u="sng" dirty="0"/>
          </a:p>
          <a:p>
            <a:pPr marL="0" indent="0">
              <a:buNone/>
            </a:pPr>
            <a:r>
              <a:rPr lang="en-US" u="sng" dirty="0"/>
              <a:t>Note</a:t>
            </a:r>
            <a:r>
              <a:rPr lang="en-US" dirty="0"/>
              <a:t>: In looking at the formula, there are two components we need to determine: Financial value and project cost.</a:t>
            </a:r>
          </a:p>
        </p:txBody>
      </p:sp>
      <p:sp>
        <p:nvSpPr>
          <p:cNvPr id="3" name="Title 2"/>
          <p:cNvSpPr>
            <a:spLocks noGrp="1"/>
          </p:cNvSpPr>
          <p:nvPr>
            <p:ph type="title"/>
          </p:nvPr>
        </p:nvSpPr>
        <p:spPr/>
        <p:txBody>
          <a:bodyPr/>
          <a:lstStyle/>
          <a:p>
            <a:r>
              <a:rPr lang="en-US" dirty="0"/>
              <a:t>Project ROI</a:t>
            </a:r>
          </a:p>
        </p:txBody>
      </p:sp>
    </p:spTree>
    <p:extLst>
      <p:ext uri="{BB962C8B-B14F-4D97-AF65-F5344CB8AC3E}">
        <p14:creationId xmlns:p14="http://schemas.microsoft.com/office/powerpoint/2010/main" val="2515401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65873"/>
            <a:ext cx="7408333" cy="4182533"/>
          </a:xfrm>
        </p:spPr>
        <p:txBody>
          <a:bodyPr>
            <a:normAutofit fontScale="92500" lnSpcReduction="20000"/>
          </a:bodyPr>
          <a:lstStyle/>
          <a:p>
            <a:pPr marL="0" indent="0">
              <a:buNone/>
            </a:pPr>
            <a:r>
              <a:rPr lang="en-US" b="1" dirty="0"/>
              <a:t>Financial value</a:t>
            </a:r>
          </a:p>
          <a:p>
            <a:pPr>
              <a:buFont typeface="Arial"/>
              <a:buChar char="•"/>
            </a:pPr>
            <a:r>
              <a:rPr lang="en-US" dirty="0"/>
              <a:t>Financial value is simply the project’s payback. Calculating value can sometimes be complicated based on the uncertainty of assigning actual dollars to a proposed outcome. The trick is breaking down the value into presently known components and then defining those components.</a:t>
            </a:r>
          </a:p>
          <a:p>
            <a:pPr marL="0" indent="0">
              <a:buNone/>
            </a:pPr>
            <a:r>
              <a:rPr lang="en-US" b="1" dirty="0"/>
              <a:t>Project cost</a:t>
            </a:r>
          </a:p>
          <a:p>
            <a:pPr>
              <a:buFont typeface="Arial"/>
              <a:buChar char="•"/>
            </a:pPr>
            <a:r>
              <a:rPr lang="en-US" dirty="0"/>
              <a:t>The second unknown component of the ROI formula is project cost. Project cost is calculated by determining all project costs and expenses over time.</a:t>
            </a:r>
          </a:p>
          <a:p>
            <a:pPr>
              <a:buFont typeface="Arial"/>
              <a:buChar char="•"/>
            </a:pPr>
            <a:r>
              <a:rPr lang="en-US" u="sng" dirty="0"/>
              <a:t>Note</a:t>
            </a:r>
            <a:r>
              <a:rPr lang="en-US" dirty="0"/>
              <a:t>: If there is any ambiguity as to what the cost might be, it is advisable to always estimate higher. This will help prevent cost overruns, which will only delay the project.</a:t>
            </a:r>
          </a:p>
          <a:p>
            <a:pPr marL="0" indent="0">
              <a:buNone/>
            </a:pPr>
            <a:endParaRPr lang="en-US" dirty="0"/>
          </a:p>
        </p:txBody>
      </p:sp>
      <p:sp>
        <p:nvSpPr>
          <p:cNvPr id="3" name="Title 2"/>
          <p:cNvSpPr>
            <a:spLocks noGrp="1"/>
          </p:cNvSpPr>
          <p:nvPr>
            <p:ph type="title"/>
          </p:nvPr>
        </p:nvSpPr>
        <p:spPr/>
        <p:txBody>
          <a:bodyPr/>
          <a:lstStyle/>
          <a:p>
            <a:r>
              <a:rPr lang="en-US" dirty="0"/>
              <a:t>Project ROI</a:t>
            </a:r>
          </a:p>
        </p:txBody>
      </p:sp>
    </p:spTree>
    <p:extLst>
      <p:ext uri="{BB962C8B-B14F-4D97-AF65-F5344CB8AC3E}">
        <p14:creationId xmlns:p14="http://schemas.microsoft.com/office/powerpoint/2010/main" val="1174167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ROI</a:t>
            </a:r>
          </a:p>
        </p:txBody>
      </p:sp>
      <p:pic>
        <p:nvPicPr>
          <p:cNvPr id="3" name="Picture 2"/>
          <p:cNvPicPr>
            <a:picLocks noChangeAspect="1"/>
          </p:cNvPicPr>
          <p:nvPr/>
        </p:nvPicPr>
        <p:blipFill>
          <a:blip r:embed="rId2"/>
          <a:stretch>
            <a:fillRect/>
          </a:stretch>
        </p:blipFill>
        <p:spPr>
          <a:xfrm>
            <a:off x="1654304" y="2760046"/>
            <a:ext cx="6032696" cy="3876272"/>
          </a:xfrm>
          <a:prstGeom prst="rect">
            <a:avLst/>
          </a:prstGeom>
        </p:spPr>
      </p:pic>
    </p:spTree>
    <p:extLst>
      <p:ext uri="{BB962C8B-B14F-4D97-AF65-F5344CB8AC3E}">
        <p14:creationId xmlns:p14="http://schemas.microsoft.com/office/powerpoint/2010/main" val="3386025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7697062" cy="3450696"/>
          </a:xfrm>
        </p:spPr>
        <p:txBody>
          <a:bodyPr>
            <a:normAutofit/>
          </a:bodyPr>
          <a:lstStyle/>
          <a:p>
            <a:pPr marL="0" indent="0">
              <a:buNone/>
            </a:pPr>
            <a:r>
              <a:rPr lang="en-US" b="1" dirty="0"/>
              <a:t>If total project costs are $300,000 and expected gains are $360,000, the ROI will be:</a:t>
            </a:r>
          </a:p>
          <a:p>
            <a:pPr>
              <a:buFont typeface="Arial"/>
              <a:buChar char="•"/>
            </a:pPr>
            <a:r>
              <a:rPr lang="en-US" i="1" dirty="0"/>
              <a:t>ROI = [(Financial value – Project cost) / Project cost] x 100</a:t>
            </a:r>
            <a:endParaRPr lang="en-US" dirty="0"/>
          </a:p>
          <a:p>
            <a:pPr marL="0" indent="0">
              <a:buNone/>
            </a:pPr>
            <a:endParaRPr lang="en-US" i="1" dirty="0"/>
          </a:p>
          <a:p>
            <a:pPr>
              <a:buFont typeface="Arial"/>
              <a:buChar char="•"/>
            </a:pPr>
            <a:r>
              <a:rPr lang="en-US" i="1" dirty="0"/>
              <a:t>[(</a:t>
            </a:r>
            <a:r>
              <a:rPr lang="en-US" dirty="0"/>
              <a:t>$360,000 </a:t>
            </a:r>
            <a:r>
              <a:rPr lang="en-US" i="1" dirty="0"/>
              <a:t>– </a:t>
            </a:r>
            <a:r>
              <a:rPr lang="en-US" dirty="0"/>
              <a:t>$300,000 </a:t>
            </a:r>
            <a:r>
              <a:rPr lang="en-US" i="1" dirty="0"/>
              <a:t>) / </a:t>
            </a:r>
            <a:r>
              <a:rPr lang="en-US" dirty="0"/>
              <a:t>$300,000 </a:t>
            </a:r>
            <a:r>
              <a:rPr lang="en-US" i="1" dirty="0"/>
              <a:t>] x 100</a:t>
            </a:r>
            <a:endParaRPr lang="en-US" dirty="0"/>
          </a:p>
          <a:p>
            <a:pPr>
              <a:buFont typeface="Arial"/>
              <a:buChar char="•"/>
            </a:pPr>
            <a:r>
              <a:rPr lang="en-US" dirty="0"/>
              <a:t>Or 20%</a:t>
            </a:r>
          </a:p>
        </p:txBody>
      </p:sp>
      <p:sp>
        <p:nvSpPr>
          <p:cNvPr id="3" name="Title 2"/>
          <p:cNvSpPr>
            <a:spLocks noGrp="1"/>
          </p:cNvSpPr>
          <p:nvPr>
            <p:ph type="title"/>
          </p:nvPr>
        </p:nvSpPr>
        <p:spPr/>
        <p:txBody>
          <a:bodyPr>
            <a:normAutofit/>
          </a:bodyPr>
          <a:lstStyle/>
          <a:p>
            <a:r>
              <a:rPr lang="en-US" dirty="0"/>
              <a:t>Project ROI example</a:t>
            </a:r>
          </a:p>
        </p:txBody>
      </p:sp>
    </p:spTree>
    <p:extLst>
      <p:ext uri="{BB962C8B-B14F-4D97-AF65-F5344CB8AC3E}">
        <p14:creationId xmlns:p14="http://schemas.microsoft.com/office/powerpoint/2010/main" val="36524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2502785"/>
            <a:ext cx="8229600" cy="4355214"/>
          </a:xfrm>
        </p:spPr>
        <p:txBody>
          <a:bodyPr>
            <a:noAutofit/>
          </a:bodyPr>
          <a:lstStyle/>
          <a:p>
            <a:pPr>
              <a:buFont typeface="Arial"/>
              <a:buChar char="•"/>
            </a:pPr>
            <a:r>
              <a:rPr lang="en-US" sz="2000" dirty="0"/>
              <a:t>When we are managing a business or a project by cash-flow (versus income), we care very much about </a:t>
            </a:r>
            <a:r>
              <a:rPr lang="en-US" sz="2000" b="1" dirty="0"/>
              <a:t>how quickly we get our money back</a:t>
            </a:r>
            <a:r>
              <a:rPr lang="en-US" sz="2000" dirty="0"/>
              <a:t>. It is a reality that some companies (or project sponsors) choose the </a:t>
            </a:r>
            <a:r>
              <a:rPr lang="en-US" sz="2000" i="1" dirty="0"/>
              <a:t>less-profitable</a:t>
            </a:r>
            <a:r>
              <a:rPr lang="en-US" sz="2000" dirty="0"/>
              <a:t> investment if they get their money back faster. </a:t>
            </a:r>
          </a:p>
          <a:p>
            <a:pPr>
              <a:buFont typeface="Arial"/>
              <a:buChar char="•"/>
            </a:pPr>
            <a:r>
              <a:rPr lang="en-US" sz="2000" dirty="0"/>
              <a:t>The most common reasons for this decision would be if a company was strapped for cash, and did not want to use debt to finance operations. </a:t>
            </a:r>
          </a:p>
          <a:p>
            <a:pPr>
              <a:buFont typeface="Arial"/>
              <a:buChar char="•"/>
            </a:pPr>
            <a:r>
              <a:rPr lang="en-US" sz="2000" dirty="0"/>
              <a:t>Companies faced with a high level of uncertainty for their investments will also find payback period analysis attractive. </a:t>
            </a:r>
          </a:p>
          <a:p>
            <a:pPr>
              <a:buFont typeface="Arial"/>
              <a:buChar char="•"/>
            </a:pPr>
            <a:r>
              <a:rPr lang="en-US" sz="2000" dirty="0"/>
              <a:t>When using payback period to make investment decisions, companies will usually have a standard time period, such as two years or two quarters. Any project that has a payback period of less than the standard will be acceptable. Those projects that take longer to return the original investment than the standard period will not be acceptable.</a:t>
            </a:r>
          </a:p>
        </p:txBody>
      </p:sp>
      <p:sp>
        <p:nvSpPr>
          <p:cNvPr id="3" name="Title 2"/>
          <p:cNvSpPr>
            <a:spLocks noGrp="1"/>
          </p:cNvSpPr>
          <p:nvPr>
            <p:ph type="title"/>
          </p:nvPr>
        </p:nvSpPr>
        <p:spPr/>
        <p:txBody>
          <a:bodyPr>
            <a:normAutofit/>
          </a:bodyPr>
          <a:lstStyle/>
          <a:p>
            <a:r>
              <a:rPr lang="en-US" dirty="0"/>
              <a:t>Payback period</a:t>
            </a:r>
          </a:p>
        </p:txBody>
      </p:sp>
    </p:spTree>
    <p:extLst>
      <p:ext uri="{BB962C8B-B14F-4D97-AF65-F5344CB8AC3E}">
        <p14:creationId xmlns:p14="http://schemas.microsoft.com/office/powerpoint/2010/main" val="2257313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4642" y="2457214"/>
            <a:ext cx="7629098" cy="4400786"/>
          </a:xfrm>
        </p:spPr>
        <p:txBody>
          <a:bodyPr>
            <a:normAutofit lnSpcReduction="10000"/>
          </a:bodyPr>
          <a:lstStyle/>
          <a:p>
            <a:pPr marL="0" indent="0">
              <a:buNone/>
            </a:pPr>
            <a:r>
              <a:rPr lang="en-US" b="1" dirty="0"/>
              <a:t>How to Calculate Payback period, when cash inflows are </a:t>
            </a:r>
            <a:r>
              <a:rPr lang="en-US" b="1" u="sng" dirty="0"/>
              <a:t>even</a:t>
            </a:r>
            <a:r>
              <a:rPr lang="en-US" b="1" dirty="0"/>
              <a:t>:</a:t>
            </a:r>
          </a:p>
          <a:p>
            <a:pPr marL="0" indent="0">
              <a:buNone/>
            </a:pPr>
            <a:r>
              <a:rPr lang="en-US" i="1" dirty="0"/>
              <a:t>Payback period = Project cost / Annual cash inflows</a:t>
            </a:r>
            <a:endParaRPr lang="en-US" dirty="0"/>
          </a:p>
          <a:p>
            <a:pPr marL="0" indent="0">
              <a:buNone/>
            </a:pPr>
            <a:endParaRPr lang="en-US" dirty="0"/>
          </a:p>
          <a:p>
            <a:pPr marL="0" indent="0">
              <a:buNone/>
            </a:pPr>
            <a:endParaRPr lang="en-US" u="sng" dirty="0"/>
          </a:p>
          <a:p>
            <a:pPr marL="0" indent="0">
              <a:buNone/>
            </a:pPr>
            <a:r>
              <a:rPr lang="en-US" u="sng" dirty="0"/>
              <a:t>Notes</a:t>
            </a:r>
            <a:r>
              <a:rPr lang="en-US" dirty="0"/>
              <a:t>: </a:t>
            </a:r>
          </a:p>
          <a:p>
            <a:pPr>
              <a:buFont typeface="Arial"/>
              <a:buChar char="•"/>
            </a:pPr>
            <a:r>
              <a:rPr lang="en-US" sz="2200" dirty="0"/>
              <a:t>There are two main problems with the payback period method:</a:t>
            </a:r>
          </a:p>
          <a:p>
            <a:pPr marL="581343" lvl="2" indent="0">
              <a:buNone/>
            </a:pPr>
            <a:r>
              <a:rPr lang="en-US" sz="1700" dirty="0"/>
              <a:t>1. It ignores any benefits that occur after the payback period and, therefore, does not measure profitability.</a:t>
            </a:r>
          </a:p>
          <a:p>
            <a:pPr marL="581343" lvl="2" indent="0">
              <a:buNone/>
            </a:pPr>
            <a:r>
              <a:rPr lang="en-US" sz="1700" dirty="0"/>
              <a:t>2. It ignores the time value of money.</a:t>
            </a:r>
          </a:p>
          <a:p>
            <a:pPr marL="581343" lvl="2" indent="0">
              <a:buNone/>
            </a:pPr>
            <a:r>
              <a:rPr lang="en-US" sz="1700" dirty="0"/>
              <a:t>Because of these reasons, other methods of capital budgeting, like Net Present Value, are generally preferred.</a:t>
            </a:r>
          </a:p>
        </p:txBody>
      </p:sp>
      <p:sp>
        <p:nvSpPr>
          <p:cNvPr id="3" name="Title 2"/>
          <p:cNvSpPr>
            <a:spLocks noGrp="1"/>
          </p:cNvSpPr>
          <p:nvPr>
            <p:ph type="title"/>
          </p:nvPr>
        </p:nvSpPr>
        <p:spPr/>
        <p:txBody>
          <a:bodyPr/>
          <a:lstStyle/>
          <a:p>
            <a:r>
              <a:rPr lang="en-US" dirty="0"/>
              <a:t>Payback period</a:t>
            </a:r>
          </a:p>
        </p:txBody>
      </p:sp>
    </p:spTree>
    <p:extLst>
      <p:ext uri="{BB962C8B-B14F-4D97-AF65-F5344CB8AC3E}">
        <p14:creationId xmlns:p14="http://schemas.microsoft.com/office/powerpoint/2010/main" val="3502571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182533"/>
          </a:xfrm>
        </p:spPr>
        <p:txBody>
          <a:bodyPr>
            <a:normAutofit/>
          </a:bodyPr>
          <a:lstStyle/>
          <a:p>
            <a:pPr marL="0" indent="0">
              <a:buNone/>
            </a:pPr>
            <a:r>
              <a:rPr lang="en-US" b="1" dirty="0"/>
              <a:t>If a project costs $100,000 and is expected to return $20,000 annually, the payback period will be:</a:t>
            </a:r>
          </a:p>
          <a:p>
            <a:pPr>
              <a:buFont typeface="Arial"/>
              <a:buChar char="•"/>
            </a:pPr>
            <a:r>
              <a:rPr lang="en-US" i="1" dirty="0"/>
              <a:t>Payback period = Project cost / Annual cash inflows</a:t>
            </a:r>
            <a:endParaRPr lang="en-US" dirty="0"/>
          </a:p>
          <a:p>
            <a:pPr>
              <a:buFont typeface="Arial"/>
              <a:buChar char="•"/>
            </a:pPr>
            <a:endParaRPr lang="en-US" dirty="0"/>
          </a:p>
          <a:p>
            <a:pPr>
              <a:buFont typeface="Arial"/>
              <a:buChar char="•"/>
            </a:pPr>
            <a:r>
              <a:rPr lang="en-US" dirty="0"/>
              <a:t>$100,000 / $20,000</a:t>
            </a:r>
          </a:p>
          <a:p>
            <a:pPr>
              <a:buFont typeface="Arial"/>
              <a:buChar char="•"/>
            </a:pPr>
            <a:r>
              <a:rPr lang="en-US" dirty="0"/>
              <a:t>Or five years</a:t>
            </a:r>
          </a:p>
        </p:txBody>
      </p:sp>
      <p:sp>
        <p:nvSpPr>
          <p:cNvPr id="3" name="Title 2"/>
          <p:cNvSpPr>
            <a:spLocks noGrp="1"/>
          </p:cNvSpPr>
          <p:nvPr>
            <p:ph type="title"/>
          </p:nvPr>
        </p:nvSpPr>
        <p:spPr/>
        <p:txBody>
          <a:bodyPr>
            <a:normAutofit/>
          </a:bodyPr>
          <a:lstStyle/>
          <a:p>
            <a:r>
              <a:rPr lang="en-US" dirty="0"/>
              <a:t>Payback period </a:t>
            </a:r>
            <a:r>
              <a:rPr lang="en-US" dirty="0">
                <a:solidFill>
                  <a:schemeClr val="bg1"/>
                </a:solidFill>
              </a:rPr>
              <a:t>example</a:t>
            </a:r>
          </a:p>
        </p:txBody>
      </p:sp>
    </p:spTree>
    <p:extLst>
      <p:ext uri="{BB962C8B-B14F-4D97-AF65-F5344CB8AC3E}">
        <p14:creationId xmlns:p14="http://schemas.microsoft.com/office/powerpoint/2010/main" val="240935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561" y="2502786"/>
            <a:ext cx="8544469" cy="4355214"/>
          </a:xfrm>
        </p:spPr>
        <p:txBody>
          <a:bodyPr>
            <a:normAutofit fontScale="85000" lnSpcReduction="20000"/>
          </a:bodyPr>
          <a:lstStyle/>
          <a:p>
            <a:pPr>
              <a:buFont typeface="Arial"/>
              <a:buChar char="•"/>
            </a:pPr>
            <a:r>
              <a:rPr lang="en-US" dirty="0"/>
              <a:t>NPV is a significant measurement in business investment decisions.</a:t>
            </a:r>
          </a:p>
          <a:p>
            <a:pPr>
              <a:buFont typeface="Arial"/>
              <a:buChar char="•"/>
            </a:pPr>
            <a:r>
              <a:rPr lang="en-US" dirty="0"/>
              <a:t>NPV compares the value of a dollar/currency today to the value of that same dollar/currency in the future, taking inflation and returns into account. </a:t>
            </a:r>
          </a:p>
          <a:p>
            <a:pPr>
              <a:buFont typeface="Arial"/>
              <a:buChar char="•"/>
            </a:pPr>
            <a:r>
              <a:rPr lang="en-US" dirty="0"/>
              <a:t>If the NPV of a prospective project is positive, then it is profitable and is worthy of consideration.</a:t>
            </a:r>
          </a:p>
          <a:p>
            <a:pPr>
              <a:buFont typeface="Arial"/>
              <a:buChar char="•"/>
            </a:pPr>
            <a:r>
              <a:rPr lang="en-US" dirty="0"/>
              <a:t>If negative then it's unprofitable and should not be pursued. </a:t>
            </a:r>
          </a:p>
          <a:p>
            <a:pPr>
              <a:buFont typeface="Arial"/>
              <a:buChar char="•"/>
            </a:pPr>
            <a:r>
              <a:rPr lang="en-US" dirty="0"/>
              <a:t>There are different and complex ways to construct NPV formulae, largely due to the interpretation of the 'discount rate' used in the calculations to enable future values to be shown as a present value. Corporations generally develop their own rules for NPV calculations, including discount rate.</a:t>
            </a:r>
          </a:p>
          <a:p>
            <a:pPr marL="0" indent="0">
              <a:buNone/>
            </a:pPr>
            <a:endParaRPr lang="en-US" sz="1900" dirty="0"/>
          </a:p>
          <a:p>
            <a:pPr marL="0" indent="0">
              <a:buNone/>
            </a:pPr>
            <a:r>
              <a:rPr lang="en-US" u="sng" dirty="0"/>
              <a:t>Note</a:t>
            </a:r>
            <a:r>
              <a:rPr lang="en-US" dirty="0"/>
              <a:t>: NPV is </a:t>
            </a:r>
            <a:r>
              <a:rPr lang="en-US"/>
              <a:t>not always easy </a:t>
            </a:r>
            <a:r>
              <a:rPr lang="en-US" dirty="0"/>
              <a:t>to understand for non-financial people. Wikipedia seems to provide a good detailed explanation if you need one.</a:t>
            </a:r>
          </a:p>
        </p:txBody>
      </p:sp>
      <p:sp>
        <p:nvSpPr>
          <p:cNvPr id="3" name="Title 2"/>
          <p:cNvSpPr>
            <a:spLocks noGrp="1"/>
          </p:cNvSpPr>
          <p:nvPr>
            <p:ph type="title"/>
          </p:nvPr>
        </p:nvSpPr>
        <p:spPr/>
        <p:txBody>
          <a:bodyPr/>
          <a:lstStyle/>
          <a:p>
            <a:r>
              <a:rPr lang="en-US" dirty="0"/>
              <a:t>Net Present Value (NPV)</a:t>
            </a:r>
          </a:p>
        </p:txBody>
      </p:sp>
    </p:spTree>
    <p:extLst>
      <p:ext uri="{BB962C8B-B14F-4D97-AF65-F5344CB8AC3E}">
        <p14:creationId xmlns:p14="http://schemas.microsoft.com/office/powerpoint/2010/main" val="344679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Sessions calendar</a:t>
            </a:r>
            <a:br>
              <a:rPr lang="en-US" dirty="0"/>
            </a:br>
            <a:r>
              <a:rPr lang="en-US" dirty="0"/>
              <a:t>Group 2</a:t>
            </a:r>
          </a:p>
        </p:txBody>
      </p:sp>
      <p:graphicFrame>
        <p:nvGraphicFramePr>
          <p:cNvPr id="4" name="Table 3">
            <a:extLst>
              <a:ext uri="{FF2B5EF4-FFF2-40B4-BE49-F238E27FC236}">
                <a16:creationId xmlns:a16="http://schemas.microsoft.com/office/drawing/2014/main" id="{D0853091-93D7-8B4D-B97B-50121394D14D}"/>
              </a:ext>
            </a:extLst>
          </p:cNvPr>
          <p:cNvGraphicFramePr>
            <a:graphicFrameLocks noGrp="1"/>
          </p:cNvGraphicFramePr>
          <p:nvPr/>
        </p:nvGraphicFramePr>
        <p:xfrm>
          <a:off x="596900" y="3296919"/>
          <a:ext cx="8204200" cy="2328685"/>
        </p:xfrm>
        <a:graphic>
          <a:graphicData uri="http://schemas.openxmlformats.org/drawingml/2006/table">
            <a:tbl>
              <a:tblPr firstRow="1" bandRow="1">
                <a:tableStyleId>{6E25E649-3F16-4E02-A733-19D2CDBF48F0}</a:tableStyleId>
              </a:tblPr>
              <a:tblGrid>
                <a:gridCol w="906207">
                  <a:extLst>
                    <a:ext uri="{9D8B030D-6E8A-4147-A177-3AD203B41FA5}">
                      <a16:colId xmlns:a16="http://schemas.microsoft.com/office/drawing/2014/main" val="20000"/>
                    </a:ext>
                  </a:extLst>
                </a:gridCol>
                <a:gridCol w="2658210">
                  <a:extLst>
                    <a:ext uri="{9D8B030D-6E8A-4147-A177-3AD203B41FA5}">
                      <a16:colId xmlns:a16="http://schemas.microsoft.com/office/drawing/2014/main" val="20001"/>
                    </a:ext>
                  </a:extLst>
                </a:gridCol>
                <a:gridCol w="1884912">
                  <a:extLst>
                    <a:ext uri="{9D8B030D-6E8A-4147-A177-3AD203B41FA5}">
                      <a16:colId xmlns:a16="http://schemas.microsoft.com/office/drawing/2014/main" val="20002"/>
                    </a:ext>
                  </a:extLst>
                </a:gridCol>
                <a:gridCol w="2754871">
                  <a:extLst>
                    <a:ext uri="{9D8B030D-6E8A-4147-A177-3AD203B41FA5}">
                      <a16:colId xmlns:a16="http://schemas.microsoft.com/office/drawing/2014/main" val="20003"/>
                    </a:ext>
                  </a:extLst>
                </a:gridCol>
              </a:tblGrid>
              <a:tr h="505956">
                <a:tc>
                  <a:txBody>
                    <a:bodyPr/>
                    <a:lstStyle/>
                    <a:p>
                      <a:pPr algn="ctr"/>
                      <a:r>
                        <a:rPr lang="en-US" sz="1400" dirty="0"/>
                        <a:t>Session</a:t>
                      </a:r>
                    </a:p>
                    <a:p>
                      <a:pPr algn="ctr"/>
                      <a:r>
                        <a:rPr lang="en-US" sz="1400" dirty="0" err="1"/>
                        <a:t>nb</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Date</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Time</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Contents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0"/>
                  </a:ext>
                </a:extLst>
              </a:tr>
              <a:tr h="362105">
                <a:tc>
                  <a:txBody>
                    <a:bodyPr/>
                    <a:lstStyle/>
                    <a:p>
                      <a:pPr algn="ctr"/>
                      <a:r>
                        <a:rPr lang="en-US" sz="1400" dirty="0"/>
                        <a:t>1</a:t>
                      </a:r>
                    </a:p>
                  </a:txBody>
                  <a:tcPr>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Monday May 30th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a:t>10:00 –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Introduction</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1"/>
                  </a:ext>
                </a:extLst>
              </a:tr>
              <a:tr h="362105">
                <a:tc>
                  <a:txBody>
                    <a:bodyPr/>
                    <a:lstStyle/>
                    <a:p>
                      <a:pPr algn="ctr"/>
                      <a:r>
                        <a:rPr lang="en-US" sz="1400" dirty="0"/>
                        <a:t>2</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Thursday June 23rd</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a:t>10:00 –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Home work review + class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2"/>
                  </a:ext>
                </a:extLst>
              </a:tr>
              <a:tr h="362105">
                <a:tc>
                  <a:txBody>
                    <a:bodyPr/>
                    <a:lstStyle/>
                    <a:p>
                      <a:pPr algn="ctr"/>
                      <a:r>
                        <a:rPr lang="en-US" sz="1400" dirty="0"/>
                        <a:t>3</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Thursday June 30th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400" dirty="0"/>
                        <a:t>10:00 –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Home work review + class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3"/>
                  </a:ext>
                </a:extLst>
              </a:tr>
              <a:tr h="362105">
                <a:tc>
                  <a:txBody>
                    <a:bodyPr/>
                    <a:lstStyle/>
                    <a:p>
                      <a:pPr algn="ctr"/>
                      <a:r>
                        <a:rPr lang="en-US" sz="1400" dirty="0"/>
                        <a:t>4</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Thursday July 7th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11:00 – 13:00</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Home work review + class</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210109926"/>
                  </a:ext>
                </a:extLst>
              </a:tr>
              <a:tr h="362105">
                <a:tc>
                  <a:txBody>
                    <a:bodyPr/>
                    <a:lstStyle/>
                    <a:p>
                      <a:pPr algn="ctr"/>
                      <a:r>
                        <a:rPr lang="en-US" sz="1400" dirty="0"/>
                        <a:t>5</a:t>
                      </a:r>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Monday July 11th</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16:30 – 17:30</a:t>
                      </a:r>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a:t>Exam</a:t>
                      </a:r>
                    </a:p>
                  </a:txBody>
                  <a:tcPr>
                    <a:lnL w="12700" cap="flat" cmpd="sng" algn="ctr">
                      <a:solidFill>
                        <a:prstClr val="white">
                          <a:lumMod val="75000"/>
                        </a:prstClr>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8602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561" y="2739852"/>
            <a:ext cx="8544469" cy="4355214"/>
          </a:xfrm>
        </p:spPr>
        <p:txBody>
          <a:bodyPr>
            <a:normAutofit/>
          </a:bodyPr>
          <a:lstStyle/>
          <a:p>
            <a:pPr>
              <a:buFont typeface="Arial"/>
              <a:buChar char="•"/>
            </a:pPr>
            <a:r>
              <a:rPr lang="en-US" dirty="0"/>
              <a:t>NPV is the sum of the PV (Present values) of incoming and outgoing cash flows over a period of time.</a:t>
            </a:r>
          </a:p>
          <a:p>
            <a:pPr>
              <a:buFont typeface="Arial"/>
              <a:buChar char="•"/>
            </a:pPr>
            <a:r>
              <a:rPr lang="en-US" dirty="0"/>
              <a:t>Present Value : based on the “compound interest” methodology</a:t>
            </a:r>
          </a:p>
          <a:p>
            <a:pPr lvl="1">
              <a:buFont typeface="Arial"/>
              <a:buChar char="•"/>
            </a:pPr>
            <a:r>
              <a:rPr lang="en-US" dirty="0"/>
              <a:t>FV = PV (1+i) on 1 period</a:t>
            </a:r>
          </a:p>
          <a:p>
            <a:pPr lvl="1">
              <a:buFont typeface="Arial"/>
              <a:buChar char="•"/>
            </a:pPr>
            <a:r>
              <a:rPr lang="en-US" dirty="0"/>
              <a:t>FV = PV (1+i) ^n</a:t>
            </a:r>
          </a:p>
          <a:p>
            <a:pPr lvl="1">
              <a:buFont typeface="Arial"/>
              <a:buChar char="•"/>
            </a:pPr>
            <a:r>
              <a:rPr lang="en-US" dirty="0"/>
              <a:t>PV = FV / (1+i)^n</a:t>
            </a:r>
          </a:p>
          <a:p>
            <a:pPr>
              <a:buFont typeface="Arial"/>
              <a:buChar char="•"/>
            </a:pPr>
            <a:r>
              <a:rPr lang="en-US" dirty="0"/>
              <a:t>NPV definition</a:t>
            </a:r>
          </a:p>
        </p:txBody>
      </p:sp>
      <p:sp>
        <p:nvSpPr>
          <p:cNvPr id="3" name="Title 2"/>
          <p:cNvSpPr>
            <a:spLocks noGrp="1"/>
          </p:cNvSpPr>
          <p:nvPr>
            <p:ph type="title"/>
          </p:nvPr>
        </p:nvSpPr>
        <p:spPr/>
        <p:txBody>
          <a:bodyPr/>
          <a:lstStyle/>
          <a:p>
            <a:r>
              <a:rPr lang="en-US" dirty="0"/>
              <a:t>Net Present Value (NPV)</a:t>
            </a:r>
          </a:p>
        </p:txBody>
      </p:sp>
      <p:pic>
        <p:nvPicPr>
          <p:cNvPr id="4" name="Picture 3"/>
          <p:cNvPicPr>
            <a:picLocks noChangeAspect="1"/>
          </p:cNvPicPr>
          <p:nvPr/>
        </p:nvPicPr>
        <p:blipFill rotWithShape="1">
          <a:blip r:embed="rId2"/>
          <a:srcRect l="20000" t="48222" r="60000" b="44222"/>
          <a:stretch/>
        </p:blipFill>
        <p:spPr>
          <a:xfrm>
            <a:off x="882527" y="5088466"/>
            <a:ext cx="3621740" cy="855133"/>
          </a:xfrm>
          <a:prstGeom prst="rect">
            <a:avLst/>
          </a:prstGeom>
        </p:spPr>
      </p:pic>
    </p:spTree>
    <p:extLst>
      <p:ext uri="{BB962C8B-B14F-4D97-AF65-F5344CB8AC3E}">
        <p14:creationId xmlns:p14="http://schemas.microsoft.com/office/powerpoint/2010/main" val="3374431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3583" y="2465798"/>
            <a:ext cx="8569128" cy="4392201"/>
          </a:xfrm>
        </p:spPr>
        <p:txBody>
          <a:bodyPr>
            <a:normAutofit fontScale="92500" lnSpcReduction="10000"/>
          </a:bodyPr>
          <a:lstStyle/>
          <a:p>
            <a:pPr>
              <a:buFont typeface="Arial"/>
              <a:buChar char="•"/>
            </a:pPr>
            <a:r>
              <a:rPr lang="en-US" dirty="0"/>
              <a:t>NPV accounts for time value of money by using discounted cash inflows (Discount rate).</a:t>
            </a:r>
          </a:p>
          <a:p>
            <a:pPr>
              <a:buFont typeface="Arial"/>
              <a:buChar char="•"/>
            </a:pPr>
            <a:r>
              <a:rPr lang="en-US" dirty="0"/>
              <a:t>Before calculating NPV, a target rate of return is set which is used to discount the net cash inflows from a project. Net cash inflow equals total cash inflow during a period less the expenses directly incurred on generating the cash inflow.</a:t>
            </a:r>
          </a:p>
          <a:p>
            <a:pPr>
              <a:buFont typeface="Arial"/>
              <a:buChar char="•"/>
            </a:pPr>
            <a:endParaRPr lang="en-US" dirty="0"/>
          </a:p>
          <a:p>
            <a:pPr marL="0" indent="0">
              <a:buNone/>
            </a:pPr>
            <a:r>
              <a:rPr lang="en-US" b="1" dirty="0"/>
              <a:t>Advantage:</a:t>
            </a:r>
            <a:r>
              <a:rPr lang="en-US" dirty="0"/>
              <a:t> Net present value accounts for time value of money. Thus it is more reliable than other investment appraisal techniques which do not discount future cash flows such payback period and accounting rate of return.</a:t>
            </a:r>
          </a:p>
          <a:p>
            <a:pPr marL="0" indent="0">
              <a:buNone/>
            </a:pPr>
            <a:r>
              <a:rPr lang="en-US" b="1" dirty="0"/>
              <a:t>Disadvantage:</a:t>
            </a:r>
            <a:r>
              <a:rPr lang="en-US" dirty="0"/>
              <a:t> It is based on estimated future cash flows of the project and estimates may be far from actual results.</a:t>
            </a:r>
          </a:p>
        </p:txBody>
      </p:sp>
      <p:sp>
        <p:nvSpPr>
          <p:cNvPr id="3" name="Title 2"/>
          <p:cNvSpPr>
            <a:spLocks noGrp="1"/>
          </p:cNvSpPr>
          <p:nvPr>
            <p:ph type="title"/>
          </p:nvPr>
        </p:nvSpPr>
        <p:spPr/>
        <p:txBody>
          <a:bodyPr/>
          <a:lstStyle/>
          <a:p>
            <a:r>
              <a:rPr lang="en-US" dirty="0"/>
              <a:t>Net Present Value (</a:t>
            </a:r>
            <a:r>
              <a:rPr lang="en-US" dirty="0">
                <a:solidFill>
                  <a:schemeClr val="bg1"/>
                </a:solidFill>
              </a:rPr>
              <a:t>NPV</a:t>
            </a:r>
            <a:r>
              <a:rPr lang="en-US" dirty="0"/>
              <a:t>)</a:t>
            </a:r>
          </a:p>
        </p:txBody>
      </p:sp>
    </p:spTree>
    <p:extLst>
      <p:ext uri="{BB962C8B-B14F-4D97-AF65-F5344CB8AC3E}">
        <p14:creationId xmlns:p14="http://schemas.microsoft.com/office/powerpoint/2010/main" val="94196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2305522"/>
            <a:ext cx="8229600" cy="4552478"/>
          </a:xfrm>
        </p:spPr>
        <p:txBody>
          <a:bodyPr>
            <a:normAutofit fontScale="92500"/>
          </a:bodyPr>
          <a:lstStyle/>
          <a:p>
            <a:pPr marL="0" indent="0">
              <a:buNone/>
            </a:pPr>
            <a:r>
              <a:rPr lang="en-US" b="1" dirty="0"/>
              <a:t>Discount rate:</a:t>
            </a:r>
          </a:p>
          <a:p>
            <a:pPr>
              <a:buFont typeface="Arial"/>
              <a:buChar char="•"/>
            </a:pPr>
            <a:r>
              <a:rPr lang="en-US" dirty="0"/>
              <a:t>Discounting </a:t>
            </a:r>
            <a:r>
              <a:rPr lang="en-US" dirty="0" err="1"/>
              <a:t>cashflows</a:t>
            </a:r>
            <a:r>
              <a:rPr lang="en-US" dirty="0"/>
              <a:t> to achieve a Net Present Value (NPV) is not without problems but it has one great advantage it makes all the results directly comparable and it is transparent how you got there.</a:t>
            </a:r>
          </a:p>
          <a:p>
            <a:pPr>
              <a:buFont typeface="Arial"/>
              <a:buChar char="•"/>
            </a:pPr>
            <a:r>
              <a:rPr lang="en-US" dirty="0"/>
              <a:t>To help in understanding the Discount Rate it can be considered almost as the rate of return required by the investor which includes costs, risks and lost opportunities.</a:t>
            </a:r>
          </a:p>
          <a:p>
            <a:pPr>
              <a:buFont typeface="Arial"/>
              <a:buChar char="•"/>
            </a:pPr>
            <a:r>
              <a:rPr lang="en-US" dirty="0"/>
              <a:t>Therefore, the discount rate which is used for evaluating projects will vary between different firms or even between projects.</a:t>
            </a:r>
          </a:p>
          <a:p>
            <a:pPr>
              <a:buFont typeface="Arial"/>
              <a:buChar char="•"/>
            </a:pPr>
            <a:r>
              <a:rPr lang="en-US" dirty="0"/>
              <a:t>This means the discount rate value is not universal in time nor is it necessarily valid geographically on a country-wide basis.</a:t>
            </a:r>
          </a:p>
        </p:txBody>
      </p:sp>
      <p:sp>
        <p:nvSpPr>
          <p:cNvPr id="3" name="Title 2"/>
          <p:cNvSpPr>
            <a:spLocks noGrp="1"/>
          </p:cNvSpPr>
          <p:nvPr>
            <p:ph type="title"/>
          </p:nvPr>
        </p:nvSpPr>
        <p:spPr/>
        <p:txBody>
          <a:bodyPr/>
          <a:lstStyle/>
          <a:p>
            <a:r>
              <a:rPr lang="en-US" dirty="0"/>
              <a:t>Net Present Value (NPV)</a:t>
            </a:r>
          </a:p>
        </p:txBody>
      </p:sp>
    </p:spTree>
    <p:extLst>
      <p:ext uri="{BB962C8B-B14F-4D97-AF65-F5344CB8AC3E}">
        <p14:creationId xmlns:p14="http://schemas.microsoft.com/office/powerpoint/2010/main" val="4049345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2112" y="2723817"/>
            <a:ext cx="7582754" cy="1862567"/>
          </a:xfrm>
        </p:spPr>
        <p:txBody>
          <a:bodyPr>
            <a:noAutofit/>
          </a:bodyPr>
          <a:lstStyle/>
          <a:p>
            <a:pPr marL="0" indent="0">
              <a:buNone/>
            </a:pPr>
            <a:r>
              <a:rPr lang="en-US" b="1" dirty="0"/>
              <a:t>Even Cash Inflows:</a:t>
            </a:r>
            <a:r>
              <a:rPr lang="en-US" dirty="0"/>
              <a:t> </a:t>
            </a:r>
          </a:p>
          <a:p>
            <a:pPr marL="0" indent="0">
              <a:buNone/>
            </a:pPr>
            <a:r>
              <a:rPr lang="en-US" dirty="0"/>
              <a:t>Calculate the net present value of a project which requires an initial investment of $243,000 and it is expected to generate a cash inflow of $50,000 each month for 12 months. The target rate of return is 12% per annum.</a:t>
            </a:r>
          </a:p>
        </p:txBody>
      </p:sp>
      <p:sp>
        <p:nvSpPr>
          <p:cNvPr id="3" name="Title 2"/>
          <p:cNvSpPr>
            <a:spLocks noGrp="1"/>
          </p:cNvSpPr>
          <p:nvPr>
            <p:ph type="title"/>
          </p:nvPr>
        </p:nvSpPr>
        <p:spPr/>
        <p:txBody>
          <a:bodyPr>
            <a:normAutofit/>
          </a:bodyPr>
          <a:lstStyle/>
          <a:p>
            <a:r>
              <a:rPr lang="en-US" dirty="0"/>
              <a:t>NPV example</a:t>
            </a:r>
          </a:p>
        </p:txBody>
      </p:sp>
    </p:spTree>
    <p:extLst>
      <p:ext uri="{BB962C8B-B14F-4D97-AF65-F5344CB8AC3E}">
        <p14:creationId xmlns:p14="http://schemas.microsoft.com/office/powerpoint/2010/main" val="340851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1253" y="1787703"/>
            <a:ext cx="8630777" cy="5070298"/>
          </a:xfrm>
        </p:spPr>
        <p:txBody>
          <a:bodyPr>
            <a:noAutofit/>
          </a:bodyPr>
          <a:lstStyle/>
          <a:p>
            <a:pPr marL="0" indent="0">
              <a:buNone/>
            </a:pPr>
            <a:r>
              <a:rPr lang="en-US" sz="2000" b="1" dirty="0"/>
              <a:t>Solution:</a:t>
            </a:r>
          </a:p>
          <a:p>
            <a:pPr>
              <a:buFont typeface="Arial"/>
              <a:buChar char="•"/>
            </a:pPr>
            <a:r>
              <a:rPr lang="en-US" sz="1800" dirty="0"/>
              <a:t>Initial Investment = $243,000</a:t>
            </a:r>
          </a:p>
          <a:p>
            <a:pPr>
              <a:buFont typeface="Arial"/>
              <a:buChar char="•"/>
            </a:pPr>
            <a:r>
              <a:rPr lang="en-US" sz="1800" dirty="0"/>
              <a:t>Net cash Inflow per period = $50,000</a:t>
            </a:r>
          </a:p>
          <a:p>
            <a:pPr>
              <a:buFont typeface="Arial"/>
              <a:buChar char="•"/>
            </a:pPr>
            <a:r>
              <a:rPr lang="en-US" sz="1800" dirty="0"/>
              <a:t>Number of periods = 12</a:t>
            </a:r>
          </a:p>
          <a:p>
            <a:pPr>
              <a:buFont typeface="Arial"/>
              <a:buChar char="•"/>
            </a:pPr>
            <a:r>
              <a:rPr lang="en-US" sz="1800" dirty="0"/>
              <a:t>What is the Discount rate per period?</a:t>
            </a:r>
          </a:p>
          <a:p>
            <a:pPr>
              <a:buFont typeface="Arial"/>
              <a:buChar char="•"/>
            </a:pPr>
            <a:r>
              <a:rPr lang="en-US" sz="1800" dirty="0"/>
              <a:t>Discount rate per period = 12% ÷ 12 = 1%</a:t>
            </a:r>
          </a:p>
          <a:p>
            <a:pPr marL="0" indent="0">
              <a:buNone/>
            </a:pPr>
            <a:r>
              <a:rPr lang="en-US" sz="2000" b="1" dirty="0"/>
              <a:t>Net Present Value</a:t>
            </a:r>
          </a:p>
          <a:p>
            <a:pPr marL="0" indent="0">
              <a:buNone/>
            </a:pPr>
            <a:endParaRPr lang="en-US" sz="2000" b="1" dirty="0"/>
          </a:p>
          <a:p>
            <a:pPr>
              <a:buFont typeface="Arial"/>
              <a:buChar char="•"/>
            </a:pPr>
            <a:r>
              <a:rPr lang="en-US" sz="2000" b="1" dirty="0"/>
              <a:t>NPV ≈ $319,754</a:t>
            </a:r>
          </a:p>
        </p:txBody>
      </p:sp>
      <p:sp>
        <p:nvSpPr>
          <p:cNvPr id="3" name="Title 2"/>
          <p:cNvSpPr>
            <a:spLocks noGrp="1"/>
          </p:cNvSpPr>
          <p:nvPr>
            <p:ph type="title"/>
          </p:nvPr>
        </p:nvSpPr>
        <p:spPr/>
        <p:txBody>
          <a:bodyPr>
            <a:normAutofit/>
          </a:bodyPr>
          <a:lstStyle/>
          <a:p>
            <a:r>
              <a:rPr lang="en-US" dirty="0"/>
              <a:t>NPV example</a:t>
            </a:r>
          </a:p>
        </p:txBody>
      </p:sp>
    </p:spTree>
    <p:extLst>
      <p:ext uri="{BB962C8B-B14F-4D97-AF65-F5344CB8AC3E}">
        <p14:creationId xmlns:p14="http://schemas.microsoft.com/office/powerpoint/2010/main" val="78791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NPV example</a:t>
            </a:r>
          </a:p>
        </p:txBody>
      </p:sp>
      <p:pic>
        <p:nvPicPr>
          <p:cNvPr id="5" name="Picture 4"/>
          <p:cNvPicPr>
            <a:picLocks noChangeAspect="1"/>
          </p:cNvPicPr>
          <p:nvPr/>
        </p:nvPicPr>
        <p:blipFill>
          <a:blip r:embed="rId2"/>
          <a:stretch>
            <a:fillRect/>
          </a:stretch>
        </p:blipFill>
        <p:spPr>
          <a:xfrm>
            <a:off x="575733" y="2489200"/>
            <a:ext cx="4762500" cy="4203700"/>
          </a:xfrm>
          <a:prstGeom prst="rect">
            <a:avLst/>
          </a:prstGeom>
        </p:spPr>
      </p:pic>
    </p:spTree>
    <p:extLst>
      <p:ext uri="{BB962C8B-B14F-4D97-AF65-F5344CB8AC3E}">
        <p14:creationId xmlns:p14="http://schemas.microsoft.com/office/powerpoint/2010/main" val="4140533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65798"/>
            <a:ext cx="7408333" cy="4392202"/>
          </a:xfrm>
        </p:spPr>
        <p:txBody>
          <a:bodyPr>
            <a:normAutofit/>
          </a:bodyPr>
          <a:lstStyle/>
          <a:p>
            <a:pPr marL="0" indent="0">
              <a:buNone/>
            </a:pPr>
            <a:r>
              <a:rPr lang="en-US" b="1" dirty="0"/>
              <a:t>IRR Internal Rate of Return </a:t>
            </a:r>
            <a:r>
              <a:rPr lang="en-US" dirty="0"/>
              <a:t>is the discount rate that results in NPV = 0</a:t>
            </a:r>
          </a:p>
          <a:p>
            <a:pPr>
              <a:buFont typeface="Arial"/>
              <a:buChar char="•"/>
            </a:pPr>
            <a:r>
              <a:rPr lang="en-US" dirty="0"/>
              <a:t>Calculated through trial and error or with calculator spreadsheet</a:t>
            </a:r>
          </a:p>
          <a:p>
            <a:pPr>
              <a:buFont typeface="Arial"/>
              <a:buChar char="•"/>
            </a:pPr>
            <a:r>
              <a:rPr lang="en-US" dirty="0"/>
              <a:t>The higher the IRR, the more valuable the project</a:t>
            </a:r>
          </a:p>
          <a:p>
            <a:pPr>
              <a:buFont typeface="Arial"/>
              <a:buChar char="•"/>
            </a:pPr>
            <a:r>
              <a:rPr lang="en-US" dirty="0"/>
              <a:t>You would need to find an investment that returns at least the IRR as an alternative to the project</a:t>
            </a:r>
          </a:p>
          <a:p>
            <a:pPr lvl="1">
              <a:buFont typeface="Arial"/>
              <a:buChar char="•"/>
            </a:pPr>
            <a:r>
              <a:rPr lang="en-US" sz="2000" dirty="0"/>
              <a:t>If IRR &gt; Discount rate : accept the project (NPV positive)</a:t>
            </a:r>
          </a:p>
          <a:p>
            <a:pPr lvl="1">
              <a:buFont typeface="Arial"/>
              <a:buChar char="•"/>
            </a:pPr>
            <a:r>
              <a:rPr lang="en-US" sz="2000" dirty="0"/>
              <a:t>If IRR &gt; Discount rate : reject the project (NPV negative)</a:t>
            </a:r>
          </a:p>
          <a:p>
            <a:pPr>
              <a:buFont typeface="Arial"/>
              <a:buChar char="•"/>
            </a:pPr>
            <a:r>
              <a:rPr lang="en-US" dirty="0"/>
              <a:t>Video : NPV and IRR</a:t>
            </a:r>
          </a:p>
          <a:p>
            <a:pPr marL="0" indent="0">
              <a:buNone/>
            </a:pPr>
            <a:endParaRPr lang="en-US" dirty="0"/>
          </a:p>
        </p:txBody>
      </p:sp>
      <p:sp>
        <p:nvSpPr>
          <p:cNvPr id="3" name="Title 2"/>
          <p:cNvSpPr>
            <a:spLocks noGrp="1"/>
          </p:cNvSpPr>
          <p:nvPr>
            <p:ph type="title"/>
          </p:nvPr>
        </p:nvSpPr>
        <p:spPr>
          <a:xfrm>
            <a:off x="265288" y="349617"/>
            <a:ext cx="8229600" cy="1252728"/>
          </a:xfrm>
        </p:spPr>
        <p:txBody>
          <a:bodyPr>
            <a:normAutofit/>
          </a:bodyPr>
          <a:lstStyle/>
          <a:p>
            <a:r>
              <a:rPr lang="en-US" dirty="0"/>
              <a:t>IRR : Internal Rate of Return</a:t>
            </a:r>
            <a:endParaRPr lang="en-US" dirty="0">
              <a:solidFill>
                <a:schemeClr val="bg1"/>
              </a:solidFill>
            </a:endParaRPr>
          </a:p>
        </p:txBody>
      </p:sp>
    </p:spTree>
    <p:extLst>
      <p:ext uri="{BB962C8B-B14F-4D97-AF65-F5344CB8AC3E}">
        <p14:creationId xmlns:p14="http://schemas.microsoft.com/office/powerpoint/2010/main" val="1037630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65798"/>
            <a:ext cx="7408333" cy="4392202"/>
          </a:xfrm>
        </p:spPr>
        <p:txBody>
          <a:bodyPr>
            <a:normAutofit/>
          </a:bodyPr>
          <a:lstStyle/>
          <a:p>
            <a:pPr marL="0" indent="0">
              <a:buNone/>
            </a:pPr>
            <a:r>
              <a:rPr lang="en-US" b="1" dirty="0"/>
              <a:t>Profitability index </a:t>
            </a:r>
            <a:r>
              <a:rPr lang="en-US" dirty="0"/>
              <a:t>is the Present value of future expected cash flows / Initial investment</a:t>
            </a:r>
          </a:p>
          <a:p>
            <a:pPr marL="0" indent="0">
              <a:buNone/>
            </a:pPr>
            <a:endParaRPr lang="en-US" dirty="0"/>
          </a:p>
          <a:p>
            <a:pPr marL="0" indent="0">
              <a:buNone/>
            </a:pPr>
            <a:r>
              <a:rPr lang="en-US" dirty="0"/>
              <a:t>	PI = (PV of future Cash flows) / Initial investment</a:t>
            </a:r>
          </a:p>
          <a:p>
            <a:pPr marL="0" indent="0">
              <a:buNone/>
            </a:pPr>
            <a:endParaRPr lang="en-US" dirty="0"/>
          </a:p>
          <a:p>
            <a:pPr>
              <a:buFont typeface="Arial"/>
              <a:buChar char="•"/>
            </a:pPr>
            <a:r>
              <a:rPr lang="en-US" dirty="0"/>
              <a:t>Should be higher than 1 for the project to be attractive</a:t>
            </a:r>
          </a:p>
          <a:p>
            <a:pPr marL="0" indent="0">
              <a:buNone/>
            </a:pPr>
            <a:endParaRPr lang="en-US" dirty="0"/>
          </a:p>
        </p:txBody>
      </p:sp>
      <p:sp>
        <p:nvSpPr>
          <p:cNvPr id="3" name="Title 2"/>
          <p:cNvSpPr>
            <a:spLocks noGrp="1"/>
          </p:cNvSpPr>
          <p:nvPr>
            <p:ph type="title"/>
          </p:nvPr>
        </p:nvSpPr>
        <p:spPr>
          <a:xfrm>
            <a:off x="265288" y="349617"/>
            <a:ext cx="8229600" cy="1252728"/>
          </a:xfrm>
        </p:spPr>
        <p:txBody>
          <a:bodyPr>
            <a:normAutofit/>
          </a:bodyPr>
          <a:lstStyle/>
          <a:p>
            <a:r>
              <a:rPr lang="en-US" dirty="0"/>
              <a:t>Profitability index</a:t>
            </a:r>
            <a:endParaRPr lang="en-US" dirty="0">
              <a:solidFill>
                <a:schemeClr val="bg1"/>
              </a:solidFill>
            </a:endParaRPr>
          </a:p>
        </p:txBody>
      </p:sp>
    </p:spTree>
    <p:extLst>
      <p:ext uri="{BB962C8B-B14F-4D97-AF65-F5344CB8AC3E}">
        <p14:creationId xmlns:p14="http://schemas.microsoft.com/office/powerpoint/2010/main" val="3109610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827423"/>
            <a:ext cx="7772400" cy="2160137"/>
          </a:xfrm>
        </p:spPr>
        <p:txBody>
          <a:bodyPr/>
          <a:lstStyle/>
          <a:p>
            <a:r>
              <a:rPr lang="en-US" dirty="0"/>
              <a:t>Article</a:t>
            </a:r>
            <a:br>
              <a:rPr lang="en-US" dirty="0"/>
            </a:br>
            <a:r>
              <a:rPr lang="en-US" sz="3200" dirty="0"/>
              <a:t>Calculating ROI for technology investments</a:t>
            </a:r>
          </a:p>
        </p:txBody>
      </p:sp>
    </p:spTree>
    <p:extLst>
      <p:ext uri="{BB962C8B-B14F-4D97-AF65-F5344CB8AC3E}">
        <p14:creationId xmlns:p14="http://schemas.microsoft.com/office/powerpoint/2010/main" val="3935847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159514"/>
            <a:ext cx="8390888" cy="4342886"/>
          </a:xfrm>
        </p:spPr>
        <p:txBody>
          <a:bodyPr>
            <a:noAutofit/>
          </a:bodyPr>
          <a:lstStyle/>
          <a:p>
            <a:pPr>
              <a:buFont typeface="Arial"/>
              <a:buChar char="•"/>
            </a:pPr>
            <a:r>
              <a:rPr lang="en-US" sz="1800" dirty="0"/>
              <a:t>Value case or Business Case Analysis (BCA)</a:t>
            </a:r>
          </a:p>
          <a:p>
            <a:pPr>
              <a:buFont typeface="Arial"/>
              <a:buChar char="•"/>
            </a:pPr>
            <a:r>
              <a:rPr lang="en-US" sz="1800" dirty="0"/>
              <a:t>Based on a Cost / benefits analysis (CBA) </a:t>
            </a:r>
          </a:p>
          <a:p>
            <a:pPr>
              <a:buFont typeface="Arial"/>
              <a:buChar char="•"/>
            </a:pPr>
            <a:r>
              <a:rPr lang="en-US" sz="1800" dirty="0"/>
              <a:t>Used in the Go / </a:t>
            </a:r>
            <a:r>
              <a:rPr lang="en-US" sz="1800" dirty="0" err="1"/>
              <a:t>NoGo</a:t>
            </a:r>
            <a:r>
              <a:rPr lang="en-US" sz="1800" dirty="0"/>
              <a:t> decision for the project or in prioritization process…</a:t>
            </a:r>
          </a:p>
          <a:p>
            <a:pPr>
              <a:buFont typeface="Arial"/>
              <a:buChar char="•"/>
            </a:pPr>
            <a:r>
              <a:rPr lang="en-US" sz="1800" dirty="0"/>
              <a:t>Objections to BCA :</a:t>
            </a:r>
          </a:p>
          <a:p>
            <a:pPr lvl="1">
              <a:buFont typeface="Courier New"/>
              <a:buChar char="o"/>
            </a:pPr>
            <a:r>
              <a:rPr lang="en-US" sz="1600" dirty="0"/>
              <a:t>Hard to do…Requires large effort…</a:t>
            </a:r>
          </a:p>
          <a:p>
            <a:pPr lvl="1">
              <a:buFont typeface="Courier New"/>
              <a:buChar char="o"/>
            </a:pPr>
            <a:r>
              <a:rPr lang="en-US" sz="1600" dirty="0"/>
              <a:t>Subject to “gaming”…</a:t>
            </a:r>
            <a:r>
              <a:rPr lang="en-US" sz="1600" b="1" dirty="0"/>
              <a:t>.</a:t>
            </a:r>
            <a:endParaRPr lang="en-US" sz="1800" dirty="0"/>
          </a:p>
          <a:p>
            <a:pPr>
              <a:buFont typeface="Arial"/>
              <a:buChar char="•"/>
            </a:pPr>
            <a:r>
              <a:rPr lang="en-US" sz="1800" dirty="0"/>
              <a:t>Producing BCA :</a:t>
            </a:r>
          </a:p>
          <a:p>
            <a:pPr lvl="1">
              <a:buFont typeface="Courier New"/>
              <a:buChar char="o"/>
            </a:pPr>
            <a:r>
              <a:rPr lang="en-US" sz="1600" dirty="0"/>
              <a:t>Assess the future project benefits (ex : productivity savings, revenue generation)</a:t>
            </a:r>
          </a:p>
          <a:p>
            <a:pPr lvl="1">
              <a:buFont typeface="Courier New"/>
              <a:buChar char="o"/>
            </a:pPr>
            <a:r>
              <a:rPr lang="en-US" sz="1600" dirty="0"/>
              <a:t>Assess project costs</a:t>
            </a:r>
          </a:p>
          <a:p>
            <a:pPr>
              <a:buFont typeface="Arial"/>
              <a:buChar char="•"/>
            </a:pPr>
            <a:r>
              <a:rPr lang="en-US" sz="1800" dirty="0"/>
              <a:t>4 Steps = </a:t>
            </a:r>
          </a:p>
          <a:p>
            <a:pPr lvl="1">
              <a:buFont typeface="Courier New"/>
              <a:buChar char="o"/>
            </a:pPr>
            <a:r>
              <a:rPr lang="en-US" sz="1600" dirty="0"/>
              <a:t>1. Forecast benefits</a:t>
            </a:r>
          </a:p>
          <a:p>
            <a:pPr lvl="1">
              <a:buFont typeface="Courier New"/>
              <a:buChar char="o"/>
            </a:pPr>
            <a:r>
              <a:rPr lang="en-US" sz="1600" dirty="0"/>
              <a:t>2. Estimate project costs</a:t>
            </a:r>
          </a:p>
          <a:p>
            <a:pPr lvl="1">
              <a:buFont typeface="Courier New"/>
              <a:buChar char="o"/>
            </a:pPr>
            <a:r>
              <a:rPr lang="en-US" sz="1600" dirty="0"/>
              <a:t>3. Map benefits and cost projections</a:t>
            </a:r>
          </a:p>
          <a:p>
            <a:pPr lvl="1">
              <a:buFont typeface="Courier New"/>
              <a:buChar char="o"/>
            </a:pPr>
            <a:r>
              <a:rPr lang="en-US" sz="1600" dirty="0"/>
              <a:t>4. Calculate key financial metrics</a:t>
            </a:r>
            <a:endParaRPr lang="en-US" sz="1800" dirty="0"/>
          </a:p>
        </p:txBody>
      </p:sp>
      <p:sp>
        <p:nvSpPr>
          <p:cNvPr id="3" name="Title 2"/>
          <p:cNvSpPr>
            <a:spLocks noGrp="1"/>
          </p:cNvSpPr>
          <p:nvPr>
            <p:ph type="title"/>
          </p:nvPr>
        </p:nvSpPr>
        <p:spPr/>
        <p:txBody>
          <a:bodyPr>
            <a:normAutofit/>
          </a:bodyPr>
          <a:lstStyle/>
          <a:p>
            <a:r>
              <a:rPr lang="en-US" dirty="0"/>
              <a:t>ROI for technology investments</a:t>
            </a:r>
          </a:p>
        </p:txBody>
      </p:sp>
    </p:spTree>
    <p:extLst>
      <p:ext uri="{BB962C8B-B14F-4D97-AF65-F5344CB8AC3E}">
        <p14:creationId xmlns:p14="http://schemas.microsoft.com/office/powerpoint/2010/main" val="193892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Course schedule and contents</a:t>
            </a:r>
          </a:p>
        </p:txBody>
      </p:sp>
      <p:sp>
        <p:nvSpPr>
          <p:cNvPr id="5" name="Rounded Rectangle 4"/>
          <p:cNvSpPr/>
          <p:nvPr/>
        </p:nvSpPr>
        <p:spPr>
          <a:xfrm>
            <a:off x="236044" y="4553709"/>
            <a:ext cx="8749911" cy="139553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FFFF"/>
              </a:solidFill>
            </a:endParaRPr>
          </a:p>
        </p:txBody>
      </p:sp>
      <p:sp>
        <p:nvSpPr>
          <p:cNvPr id="4" name="Content Placeholder 1"/>
          <p:cNvSpPr txBox="1">
            <a:spLocks/>
          </p:cNvSpPr>
          <p:nvPr/>
        </p:nvSpPr>
        <p:spPr>
          <a:xfrm>
            <a:off x="457200" y="1831515"/>
            <a:ext cx="6884413" cy="345069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2000" b="1" dirty="0"/>
              <a:t>Session 1 </a:t>
            </a:r>
          </a:p>
          <a:p>
            <a:pPr>
              <a:buFont typeface="Arial"/>
              <a:buChar char="•"/>
            </a:pPr>
            <a:r>
              <a:rPr lang="en-US" sz="1800" dirty="0"/>
              <a:t>Introduction</a:t>
            </a:r>
          </a:p>
          <a:p>
            <a:pPr>
              <a:buFont typeface="Arial"/>
              <a:buChar char="•"/>
            </a:pPr>
            <a:r>
              <a:rPr lang="en-US" sz="1800" dirty="0"/>
              <a:t>Corporate Finance general concepts</a:t>
            </a:r>
          </a:p>
          <a:p>
            <a:pPr>
              <a:buFont typeface="Arial"/>
              <a:buChar char="•"/>
            </a:pPr>
            <a:r>
              <a:rPr lang="en-US" sz="1800" dirty="0"/>
              <a:t>Review of key Financial statements</a:t>
            </a:r>
          </a:p>
          <a:p>
            <a:pPr marL="0" indent="0">
              <a:buFont typeface="Symbol" pitchFamily="18" charset="2"/>
              <a:buNone/>
            </a:pPr>
            <a:r>
              <a:rPr lang="en-US" sz="2000" b="1" dirty="0"/>
              <a:t>Session 2 </a:t>
            </a:r>
          </a:p>
          <a:p>
            <a:pPr>
              <a:buFont typeface="Arial"/>
              <a:buChar char="•"/>
            </a:pPr>
            <a:r>
              <a:rPr lang="en-US" sz="1800" dirty="0"/>
              <a:t>Finance and IT</a:t>
            </a:r>
          </a:p>
          <a:p>
            <a:pPr>
              <a:buFont typeface="Arial"/>
              <a:buChar char="•"/>
            </a:pPr>
            <a:r>
              <a:rPr lang="en-US" sz="1800" dirty="0"/>
              <a:t>Planning and Budgeting, Cost Management</a:t>
            </a:r>
          </a:p>
          <a:p>
            <a:pPr>
              <a:buFont typeface="Arial"/>
              <a:buChar char="•"/>
            </a:pPr>
            <a:r>
              <a:rPr lang="en-US" sz="1800" dirty="0"/>
              <a:t>Case study</a:t>
            </a:r>
          </a:p>
          <a:p>
            <a:pPr marL="0" indent="0">
              <a:buFont typeface="Symbol" pitchFamily="18" charset="2"/>
              <a:buNone/>
            </a:pPr>
            <a:r>
              <a:rPr lang="en-US" sz="2000" b="1" dirty="0"/>
              <a:t>Session 3</a:t>
            </a:r>
            <a:endParaRPr lang="en-US" sz="2000" dirty="0"/>
          </a:p>
          <a:p>
            <a:pPr>
              <a:buFont typeface="Arial"/>
              <a:buChar char="•"/>
            </a:pPr>
            <a:r>
              <a:rPr lang="en-US" sz="1800" dirty="0"/>
              <a:t>Case study budgeting</a:t>
            </a:r>
          </a:p>
          <a:p>
            <a:pPr>
              <a:buFont typeface="Arial"/>
              <a:buChar char="•"/>
            </a:pPr>
            <a:r>
              <a:rPr lang="en-US" sz="1800" dirty="0"/>
              <a:t>Capital budgeting</a:t>
            </a:r>
          </a:p>
          <a:p>
            <a:pPr>
              <a:buFont typeface="Arial"/>
              <a:buChar char="•"/>
            </a:pPr>
            <a:r>
              <a:rPr lang="en-US" sz="1800" dirty="0"/>
              <a:t>Project value case</a:t>
            </a:r>
          </a:p>
          <a:p>
            <a:pPr marL="0" indent="0">
              <a:buNone/>
            </a:pPr>
            <a:r>
              <a:rPr lang="en-US" sz="2000" b="1" dirty="0"/>
              <a:t>Session 4</a:t>
            </a:r>
          </a:p>
          <a:p>
            <a:pPr>
              <a:buFont typeface="Arial"/>
              <a:buChar char="•"/>
            </a:pPr>
            <a:r>
              <a:rPr lang="en-US" sz="1800" dirty="0"/>
              <a:t>Cost Accounting</a:t>
            </a:r>
          </a:p>
        </p:txBody>
      </p:sp>
    </p:spTree>
    <p:extLst>
      <p:ext uri="{BB962C8B-B14F-4D97-AF65-F5344CB8AC3E}">
        <p14:creationId xmlns:p14="http://schemas.microsoft.com/office/powerpoint/2010/main" val="4110194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159514"/>
            <a:ext cx="8390888" cy="4342886"/>
          </a:xfrm>
        </p:spPr>
        <p:txBody>
          <a:bodyPr>
            <a:noAutofit/>
          </a:bodyPr>
          <a:lstStyle/>
          <a:p>
            <a:pPr>
              <a:buFont typeface="Arial"/>
              <a:buChar char="•"/>
            </a:pPr>
            <a:r>
              <a:rPr lang="en-US" sz="1800" dirty="0"/>
              <a:t>Produce financial metrics :</a:t>
            </a:r>
          </a:p>
          <a:p>
            <a:pPr lvl="1">
              <a:buFont typeface="Courier New"/>
              <a:buChar char="o"/>
            </a:pPr>
            <a:r>
              <a:rPr lang="en-US" sz="1600" dirty="0"/>
              <a:t>Net benefits</a:t>
            </a:r>
          </a:p>
          <a:p>
            <a:pPr lvl="1">
              <a:buFont typeface="Courier New"/>
              <a:buChar char="o"/>
            </a:pPr>
            <a:r>
              <a:rPr lang="en-US" sz="1600" dirty="0"/>
              <a:t>ROI</a:t>
            </a:r>
          </a:p>
          <a:p>
            <a:pPr lvl="1">
              <a:buFont typeface="Courier New"/>
              <a:buChar char="o"/>
            </a:pPr>
            <a:r>
              <a:rPr lang="en-US" sz="1600" dirty="0"/>
              <a:t>Payback period</a:t>
            </a:r>
          </a:p>
          <a:p>
            <a:pPr lvl="1">
              <a:buFont typeface="Courier New"/>
              <a:buChar char="o"/>
            </a:pPr>
            <a:r>
              <a:rPr lang="en-US" sz="1600" dirty="0"/>
              <a:t>Net Present value</a:t>
            </a:r>
            <a:endParaRPr lang="en-US" sz="1800" dirty="0"/>
          </a:p>
        </p:txBody>
      </p:sp>
      <p:sp>
        <p:nvSpPr>
          <p:cNvPr id="3" name="Title 2"/>
          <p:cNvSpPr>
            <a:spLocks noGrp="1"/>
          </p:cNvSpPr>
          <p:nvPr>
            <p:ph type="title"/>
          </p:nvPr>
        </p:nvSpPr>
        <p:spPr/>
        <p:txBody>
          <a:bodyPr>
            <a:normAutofit/>
          </a:bodyPr>
          <a:lstStyle/>
          <a:p>
            <a:r>
              <a:rPr lang="en-US" dirty="0"/>
              <a:t>ROI for technology investments</a:t>
            </a:r>
          </a:p>
        </p:txBody>
      </p:sp>
    </p:spTree>
    <p:extLst>
      <p:ext uri="{BB962C8B-B14F-4D97-AF65-F5344CB8AC3E}">
        <p14:creationId xmlns:p14="http://schemas.microsoft.com/office/powerpoint/2010/main" val="1191834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401328"/>
            <a:ext cx="8390888" cy="4342886"/>
          </a:xfrm>
        </p:spPr>
        <p:txBody>
          <a:bodyPr>
            <a:noAutofit/>
          </a:bodyPr>
          <a:lstStyle/>
          <a:p>
            <a:pPr>
              <a:buFont typeface="Arial"/>
              <a:buChar char="•"/>
            </a:pPr>
            <a:r>
              <a:rPr lang="en-US" sz="1800" dirty="0"/>
              <a:t>Example : Purchase of a design SW will produce 2 benefits :</a:t>
            </a:r>
          </a:p>
          <a:p>
            <a:pPr lvl="1">
              <a:buFont typeface="Arial"/>
              <a:buChar char="•"/>
            </a:pPr>
            <a:r>
              <a:rPr lang="en-US" sz="1600" dirty="0"/>
              <a:t>Decrease the time required to build product</a:t>
            </a:r>
          </a:p>
          <a:p>
            <a:pPr lvl="1">
              <a:buFont typeface="Arial"/>
              <a:buChar char="•"/>
            </a:pPr>
            <a:r>
              <a:rPr lang="en-US" sz="1600" dirty="0"/>
              <a:t>Allow the building of a new product </a:t>
            </a:r>
          </a:p>
          <a:p>
            <a:pPr>
              <a:buFont typeface="Arial"/>
              <a:buChar char="•"/>
            </a:pPr>
            <a:endParaRPr lang="en-US" sz="1800" dirty="0"/>
          </a:p>
          <a:p>
            <a:pPr>
              <a:buFont typeface="Arial"/>
              <a:buChar char="•"/>
            </a:pPr>
            <a:endParaRPr lang="en-US" sz="1800" dirty="0"/>
          </a:p>
          <a:p>
            <a:pPr>
              <a:buFont typeface="Arial"/>
              <a:buChar char="•"/>
            </a:pPr>
            <a:endParaRPr lang="en-US" sz="18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4" name="Picture 3"/>
          <p:cNvPicPr>
            <a:picLocks noChangeAspect="1"/>
          </p:cNvPicPr>
          <p:nvPr/>
        </p:nvPicPr>
        <p:blipFill rotWithShape="1">
          <a:blip r:embed="rId2"/>
          <a:srcRect l="11806" t="51778" r="8194" b="20889"/>
          <a:stretch/>
        </p:blipFill>
        <p:spPr>
          <a:xfrm>
            <a:off x="762000" y="3543300"/>
            <a:ext cx="7315200" cy="1562100"/>
          </a:xfrm>
          <a:prstGeom prst="rect">
            <a:avLst/>
          </a:prstGeom>
        </p:spPr>
      </p:pic>
      <p:pic>
        <p:nvPicPr>
          <p:cNvPr id="5" name="Picture 4"/>
          <p:cNvPicPr>
            <a:picLocks noChangeAspect="1"/>
          </p:cNvPicPr>
          <p:nvPr/>
        </p:nvPicPr>
        <p:blipFill rotWithShape="1">
          <a:blip r:embed="rId3"/>
          <a:srcRect l="10417" t="53111" r="10278" b="16444"/>
          <a:stretch/>
        </p:blipFill>
        <p:spPr>
          <a:xfrm>
            <a:off x="622300" y="4978400"/>
            <a:ext cx="7251700" cy="1739900"/>
          </a:xfrm>
          <a:prstGeom prst="rect">
            <a:avLst/>
          </a:prstGeom>
        </p:spPr>
      </p:pic>
    </p:spTree>
    <p:extLst>
      <p:ext uri="{BB962C8B-B14F-4D97-AF65-F5344CB8AC3E}">
        <p14:creationId xmlns:p14="http://schemas.microsoft.com/office/powerpoint/2010/main" val="136148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159514"/>
            <a:ext cx="8390888" cy="4342886"/>
          </a:xfrm>
        </p:spPr>
        <p:txBody>
          <a:bodyPr>
            <a:noAutofit/>
          </a:bodyPr>
          <a:lstStyle/>
          <a:p>
            <a:pPr>
              <a:buFont typeface="Arial"/>
              <a:buChar char="•"/>
            </a:pPr>
            <a:r>
              <a:rPr lang="en-US" sz="1800" dirty="0"/>
              <a:t>Example : Purchase of a design SW will produce 2 benefits :</a:t>
            </a:r>
          </a:p>
          <a:p>
            <a:pPr lvl="1">
              <a:buFont typeface="Arial"/>
              <a:buChar char="•"/>
            </a:pPr>
            <a:r>
              <a:rPr lang="en-US" sz="1600" dirty="0"/>
              <a:t>Estimation of project costs :</a:t>
            </a:r>
          </a:p>
          <a:p>
            <a:pPr>
              <a:buFont typeface="Arial"/>
              <a:buChar char="•"/>
            </a:pPr>
            <a:endParaRPr lang="en-US" sz="1800" dirty="0"/>
          </a:p>
          <a:p>
            <a:pPr>
              <a:buFont typeface="Arial"/>
              <a:buChar char="•"/>
            </a:pPr>
            <a:endParaRPr lang="en-US" sz="1800" dirty="0"/>
          </a:p>
          <a:p>
            <a:pPr>
              <a:buFont typeface="Arial"/>
              <a:buChar char="•"/>
            </a:pPr>
            <a:endParaRPr lang="en-US" sz="18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6" name="Picture 5"/>
          <p:cNvPicPr>
            <a:picLocks noChangeAspect="1"/>
          </p:cNvPicPr>
          <p:nvPr/>
        </p:nvPicPr>
        <p:blipFill rotWithShape="1">
          <a:blip r:embed="rId2"/>
          <a:srcRect l="11389" t="50000" r="6806" b="24000"/>
          <a:stretch/>
        </p:blipFill>
        <p:spPr>
          <a:xfrm>
            <a:off x="571500" y="2857500"/>
            <a:ext cx="7480300" cy="1485900"/>
          </a:xfrm>
          <a:prstGeom prst="rect">
            <a:avLst/>
          </a:prstGeom>
        </p:spPr>
      </p:pic>
    </p:spTree>
    <p:extLst>
      <p:ext uri="{BB962C8B-B14F-4D97-AF65-F5344CB8AC3E}">
        <p14:creationId xmlns:p14="http://schemas.microsoft.com/office/powerpoint/2010/main" val="3947424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515114"/>
            <a:ext cx="8390888" cy="4342886"/>
          </a:xfrm>
        </p:spPr>
        <p:txBody>
          <a:bodyPr>
            <a:noAutofit/>
          </a:bodyPr>
          <a:lstStyle/>
          <a:p>
            <a:pPr>
              <a:buFont typeface="Arial"/>
              <a:buChar char="•"/>
            </a:pPr>
            <a:r>
              <a:rPr lang="en-US" sz="1800" dirty="0"/>
              <a:t>Example : Purchase of a design SW will produce 2 benefits :</a:t>
            </a:r>
          </a:p>
          <a:p>
            <a:pPr lvl="1">
              <a:buFont typeface="Arial"/>
              <a:buChar char="•"/>
            </a:pPr>
            <a:r>
              <a:rPr lang="en-US" sz="1600" dirty="0"/>
              <a:t>Cost / Benefit analysis</a:t>
            </a:r>
          </a:p>
          <a:p>
            <a:pPr>
              <a:buFont typeface="Arial"/>
              <a:buChar char="•"/>
            </a:pPr>
            <a:endParaRPr lang="en-US" sz="1800" dirty="0"/>
          </a:p>
          <a:p>
            <a:pPr>
              <a:buFont typeface="Arial"/>
              <a:buChar char="•"/>
            </a:pPr>
            <a:endParaRPr lang="en-US" sz="1800" dirty="0"/>
          </a:p>
          <a:p>
            <a:pPr>
              <a:buFont typeface="Arial"/>
              <a:buChar char="•"/>
            </a:pPr>
            <a:endParaRPr lang="en-US" sz="18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4" name="Picture 3"/>
          <p:cNvPicPr>
            <a:picLocks noChangeAspect="1"/>
          </p:cNvPicPr>
          <p:nvPr/>
        </p:nvPicPr>
        <p:blipFill rotWithShape="1">
          <a:blip r:embed="rId2"/>
          <a:srcRect l="12778" t="29778" r="12639" b="12667"/>
          <a:stretch/>
        </p:blipFill>
        <p:spPr>
          <a:xfrm>
            <a:off x="1162050" y="3429000"/>
            <a:ext cx="6819900" cy="3289300"/>
          </a:xfrm>
          <a:prstGeom prst="rect">
            <a:avLst/>
          </a:prstGeom>
        </p:spPr>
      </p:pic>
    </p:spTree>
    <p:extLst>
      <p:ext uri="{BB962C8B-B14F-4D97-AF65-F5344CB8AC3E}">
        <p14:creationId xmlns:p14="http://schemas.microsoft.com/office/powerpoint/2010/main" val="2676752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ROI for technology investments</a:t>
            </a:r>
          </a:p>
        </p:txBody>
      </p:sp>
      <p:pic>
        <p:nvPicPr>
          <p:cNvPr id="4" name="Picture 3"/>
          <p:cNvPicPr>
            <a:picLocks noChangeAspect="1"/>
          </p:cNvPicPr>
          <p:nvPr/>
        </p:nvPicPr>
        <p:blipFill rotWithShape="1">
          <a:blip r:embed="rId2"/>
          <a:srcRect l="13056" t="56889" r="12778" b="28667"/>
          <a:stretch/>
        </p:blipFill>
        <p:spPr>
          <a:xfrm>
            <a:off x="457200" y="3185584"/>
            <a:ext cx="6781800" cy="825500"/>
          </a:xfrm>
          <a:prstGeom prst="rect">
            <a:avLst/>
          </a:prstGeom>
        </p:spPr>
      </p:pic>
    </p:spTree>
    <p:extLst>
      <p:ext uri="{BB962C8B-B14F-4D97-AF65-F5344CB8AC3E}">
        <p14:creationId xmlns:p14="http://schemas.microsoft.com/office/powerpoint/2010/main" val="2758211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661355"/>
            <a:ext cx="8390888" cy="4342886"/>
          </a:xfrm>
        </p:spPr>
        <p:txBody>
          <a:bodyPr>
            <a:noAutofit/>
          </a:bodyPr>
          <a:lstStyle/>
          <a:p>
            <a:pPr>
              <a:buFont typeface="Arial"/>
              <a:buChar char="•"/>
            </a:pPr>
            <a:r>
              <a:rPr lang="en-US" sz="2800" dirty="0"/>
              <a:t>Different Financial metrics to assess BCA</a:t>
            </a:r>
          </a:p>
          <a:p>
            <a:pPr lvl="1">
              <a:buFont typeface="Arial"/>
              <a:buChar char="•"/>
            </a:pPr>
            <a:r>
              <a:rPr lang="en-US" sz="2400" b="1" dirty="0"/>
              <a:t>Return on investment </a:t>
            </a:r>
            <a:r>
              <a:rPr lang="en-US" sz="2400" dirty="0"/>
              <a:t>= (Benefits </a:t>
            </a:r>
            <a:r>
              <a:rPr lang="mr-IN" sz="2400" dirty="0"/>
              <a:t>–</a:t>
            </a:r>
            <a:r>
              <a:rPr lang="en-US" sz="2400" dirty="0"/>
              <a:t> Costs) / Costs</a:t>
            </a:r>
          </a:p>
          <a:p>
            <a:pPr lvl="2">
              <a:buFont typeface="Arial"/>
              <a:buChar char="•"/>
            </a:pPr>
            <a:r>
              <a:rPr lang="en-US" dirty="0"/>
              <a:t>On our example = 19,250 / 195,250 or 9,9%</a:t>
            </a:r>
          </a:p>
          <a:p>
            <a:pPr lvl="1">
              <a:buFont typeface="Arial"/>
              <a:buChar char="•"/>
            </a:pPr>
            <a:endParaRPr lang="en-US" sz="2400" dirty="0"/>
          </a:p>
          <a:p>
            <a:pPr lvl="1">
              <a:buFont typeface="Arial"/>
              <a:buChar char="•"/>
            </a:pPr>
            <a:endParaRPr lang="en-US" sz="2400" dirty="0"/>
          </a:p>
          <a:p>
            <a:pPr marL="301943" lvl="1" indent="0">
              <a:buNone/>
            </a:pPr>
            <a:endParaRPr lang="en-US" sz="2400" dirty="0"/>
          </a:p>
        </p:txBody>
      </p:sp>
      <p:sp>
        <p:nvSpPr>
          <p:cNvPr id="3" name="Title 2"/>
          <p:cNvSpPr>
            <a:spLocks noGrp="1"/>
          </p:cNvSpPr>
          <p:nvPr>
            <p:ph type="title"/>
          </p:nvPr>
        </p:nvSpPr>
        <p:spPr/>
        <p:txBody>
          <a:bodyPr>
            <a:normAutofit/>
          </a:bodyPr>
          <a:lstStyle/>
          <a:p>
            <a:r>
              <a:rPr lang="en-US" dirty="0"/>
              <a:t>ROI for technology investments</a:t>
            </a:r>
          </a:p>
        </p:txBody>
      </p:sp>
    </p:spTree>
    <p:extLst>
      <p:ext uri="{BB962C8B-B14F-4D97-AF65-F5344CB8AC3E}">
        <p14:creationId xmlns:p14="http://schemas.microsoft.com/office/powerpoint/2010/main" val="1932453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6556" y="2390422"/>
            <a:ext cx="8390888" cy="4342886"/>
          </a:xfrm>
        </p:spPr>
        <p:txBody>
          <a:bodyPr>
            <a:noAutofit/>
          </a:bodyPr>
          <a:lstStyle/>
          <a:p>
            <a:pPr lvl="1">
              <a:buFont typeface="Arial"/>
              <a:buChar char="•"/>
            </a:pPr>
            <a:r>
              <a:rPr lang="en-US" sz="2400" dirty="0"/>
              <a:t>NPV : Net present value</a:t>
            </a:r>
          </a:p>
          <a:p>
            <a:pPr lvl="2">
              <a:buFont typeface="Arial"/>
              <a:buChar char="•"/>
            </a:pPr>
            <a:r>
              <a:rPr lang="en-US" dirty="0"/>
              <a:t>Present Value</a:t>
            </a:r>
          </a:p>
          <a:p>
            <a:pPr lvl="3">
              <a:buFont typeface="Arial"/>
              <a:buChar char="•"/>
            </a:pPr>
            <a:r>
              <a:rPr lang="en-GB" sz="1600" dirty="0"/>
              <a:t>PV = FV / (1+i)</a:t>
            </a:r>
            <a:r>
              <a:rPr lang="en-GB" sz="1600" baseline="30000" dirty="0"/>
              <a:t>n</a:t>
            </a:r>
          </a:p>
          <a:p>
            <a:pPr lvl="2">
              <a:buFont typeface="Arial"/>
              <a:buChar char="•"/>
            </a:pPr>
            <a:endParaRPr lang="en-US" sz="2200" dirty="0"/>
          </a:p>
          <a:p>
            <a:pPr lvl="1">
              <a:buFont typeface="Arial"/>
              <a:buChar char="•"/>
            </a:pPr>
            <a:endParaRPr lang="en-US" sz="1600" dirty="0"/>
          </a:p>
          <a:p>
            <a:pPr lvl="1">
              <a:buFont typeface="Arial"/>
              <a:buChar char="•"/>
            </a:pPr>
            <a:endParaRPr lang="en-US" sz="1600" dirty="0"/>
          </a:p>
          <a:p>
            <a:pPr marL="301943" lvl="1" indent="0">
              <a:buNone/>
            </a:pPr>
            <a:endParaRPr lang="en-US" sz="16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5" name="Picture 4"/>
          <p:cNvPicPr>
            <a:picLocks noChangeAspect="1"/>
          </p:cNvPicPr>
          <p:nvPr/>
        </p:nvPicPr>
        <p:blipFill rotWithShape="1">
          <a:blip r:embed="rId2"/>
          <a:srcRect l="11805" t="51556" r="9445" b="23555"/>
          <a:stretch/>
        </p:blipFill>
        <p:spPr>
          <a:xfrm>
            <a:off x="457200" y="3557410"/>
            <a:ext cx="7658100" cy="1512711"/>
          </a:xfrm>
          <a:prstGeom prst="rect">
            <a:avLst/>
          </a:prstGeom>
        </p:spPr>
      </p:pic>
    </p:spTree>
    <p:extLst>
      <p:ext uri="{BB962C8B-B14F-4D97-AF65-F5344CB8AC3E}">
        <p14:creationId xmlns:p14="http://schemas.microsoft.com/office/powerpoint/2010/main" val="1372341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6556" y="2791178"/>
            <a:ext cx="8390888" cy="4342886"/>
          </a:xfrm>
        </p:spPr>
        <p:txBody>
          <a:bodyPr>
            <a:noAutofit/>
          </a:bodyPr>
          <a:lstStyle/>
          <a:p>
            <a:pPr lvl="1">
              <a:buFont typeface="Arial"/>
              <a:buChar char="•"/>
            </a:pPr>
            <a:r>
              <a:rPr lang="fr-FR" sz="2800" b="1" dirty="0" err="1"/>
              <a:t>Payback</a:t>
            </a:r>
            <a:r>
              <a:rPr lang="fr-FR" sz="2800" b="1" dirty="0"/>
              <a:t> </a:t>
            </a:r>
            <a:r>
              <a:rPr lang="fr-FR" sz="2800" b="1" dirty="0" err="1"/>
              <a:t>period</a:t>
            </a:r>
            <a:r>
              <a:rPr lang="fr-FR" sz="2800" b="1" dirty="0"/>
              <a:t> : </a:t>
            </a:r>
            <a:r>
              <a:rPr lang="fr-FR" sz="2800" dirty="0"/>
              <a:t>time </a:t>
            </a:r>
            <a:r>
              <a:rPr lang="fr-FR" sz="2800" dirty="0" err="1"/>
              <a:t>it</a:t>
            </a:r>
            <a:r>
              <a:rPr lang="fr-FR" sz="2800" dirty="0"/>
              <a:t> </a:t>
            </a:r>
            <a:r>
              <a:rPr lang="fr-FR" sz="2800" dirty="0" err="1"/>
              <a:t>takes</a:t>
            </a:r>
            <a:r>
              <a:rPr lang="fr-FR" sz="2800" dirty="0"/>
              <a:t> for the </a:t>
            </a:r>
            <a:r>
              <a:rPr lang="fr-FR" sz="2800" dirty="0" err="1"/>
              <a:t>benefits</a:t>
            </a:r>
            <a:r>
              <a:rPr lang="fr-FR" sz="2800" dirty="0"/>
              <a:t> to </a:t>
            </a:r>
            <a:r>
              <a:rPr lang="fr-FR" sz="2800" dirty="0" err="1"/>
              <a:t>outweight</a:t>
            </a:r>
            <a:r>
              <a:rPr lang="fr-FR" sz="2800" dirty="0"/>
              <a:t> the </a:t>
            </a:r>
            <a:r>
              <a:rPr lang="fr-FR" sz="2800" dirty="0" err="1"/>
              <a:t>costs</a:t>
            </a:r>
            <a:endParaRPr lang="fr-FR" sz="2800" dirty="0"/>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en-US" sz="16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6" name="Picture 5"/>
          <p:cNvPicPr>
            <a:picLocks noChangeAspect="1"/>
          </p:cNvPicPr>
          <p:nvPr/>
        </p:nvPicPr>
        <p:blipFill rotWithShape="1">
          <a:blip r:embed="rId2"/>
          <a:srcRect l="12360" t="42734" r="11111" b="34490"/>
          <a:stretch/>
        </p:blipFill>
        <p:spPr>
          <a:xfrm>
            <a:off x="908755" y="3870678"/>
            <a:ext cx="6997700" cy="1333500"/>
          </a:xfrm>
          <a:prstGeom prst="rect">
            <a:avLst/>
          </a:prstGeom>
        </p:spPr>
      </p:pic>
    </p:spTree>
    <p:extLst>
      <p:ext uri="{BB962C8B-B14F-4D97-AF65-F5344CB8AC3E}">
        <p14:creationId xmlns:p14="http://schemas.microsoft.com/office/powerpoint/2010/main" val="1041847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260600"/>
            <a:ext cx="8390888" cy="4342886"/>
          </a:xfrm>
        </p:spPr>
        <p:txBody>
          <a:bodyPr>
            <a:noAutofit/>
          </a:bodyPr>
          <a:lstStyle/>
          <a:p>
            <a:pPr lvl="1">
              <a:buFont typeface="Arial"/>
              <a:buChar char="•"/>
            </a:pPr>
            <a:endParaRPr lang="fr-FR" sz="1600" dirty="0"/>
          </a:p>
          <a:p>
            <a:pPr marL="301943" lvl="1" indent="0">
              <a:buNone/>
            </a:pPr>
            <a:endParaRPr lang="fr-FR" sz="1600" dirty="0"/>
          </a:p>
          <a:p>
            <a:pPr lvl="1">
              <a:buFont typeface="Arial"/>
              <a:buChar char="•"/>
            </a:pPr>
            <a:r>
              <a:rPr lang="fr-FR" sz="2800" b="1" dirty="0" err="1"/>
              <a:t>Profitability</a:t>
            </a:r>
            <a:r>
              <a:rPr lang="fr-FR" sz="2800" b="1" dirty="0"/>
              <a:t> index </a:t>
            </a:r>
            <a:r>
              <a:rPr lang="fr-FR" sz="2800" dirty="0"/>
              <a:t>: Future cash </a:t>
            </a:r>
            <a:r>
              <a:rPr lang="fr-FR" sz="2800" dirty="0" err="1"/>
              <a:t>flows</a:t>
            </a:r>
            <a:r>
              <a:rPr lang="fr-FR" sz="2800" dirty="0"/>
              <a:t> (</a:t>
            </a:r>
            <a:r>
              <a:rPr lang="fr-FR" sz="2800" dirty="0" err="1"/>
              <a:t>Discounted</a:t>
            </a:r>
            <a:r>
              <a:rPr lang="fr-FR" sz="2800" dirty="0"/>
              <a:t> or not) / Initial </a:t>
            </a:r>
            <a:r>
              <a:rPr lang="fr-FR" sz="2800" dirty="0" err="1"/>
              <a:t>investment</a:t>
            </a:r>
            <a:endParaRPr lang="fr-FR" sz="2800" dirty="0"/>
          </a:p>
          <a:p>
            <a:pPr lvl="2">
              <a:buFont typeface="Arial"/>
              <a:buChar char="•"/>
            </a:pPr>
            <a:r>
              <a:rPr lang="fr-FR" dirty="0"/>
              <a:t>On the </a:t>
            </a:r>
            <a:r>
              <a:rPr lang="fr-FR" dirty="0" err="1"/>
              <a:t>example</a:t>
            </a:r>
            <a:r>
              <a:rPr lang="fr-FR" dirty="0"/>
              <a:t> </a:t>
            </a:r>
            <a:r>
              <a:rPr lang="fr-FR" dirty="0" err="1"/>
              <a:t>with</a:t>
            </a:r>
            <a:r>
              <a:rPr lang="fr-FR" dirty="0"/>
              <a:t> </a:t>
            </a:r>
            <a:r>
              <a:rPr lang="fr-FR" dirty="0" err="1"/>
              <a:t>discounted</a:t>
            </a:r>
            <a:r>
              <a:rPr lang="fr-FR" dirty="0"/>
              <a:t> cash </a:t>
            </a:r>
            <a:r>
              <a:rPr lang="fr-FR" dirty="0" err="1"/>
              <a:t>flows</a:t>
            </a:r>
            <a:r>
              <a:rPr lang="fr-FR" dirty="0"/>
              <a:t> : 98,121 / 115,000 = 85% (&lt;1, not good </a:t>
            </a:r>
            <a:r>
              <a:rPr lang="fr-FR" dirty="0" err="1"/>
              <a:t>investment</a:t>
            </a:r>
            <a:r>
              <a:rPr lang="fr-FR" dirty="0"/>
              <a:t>)</a:t>
            </a:r>
          </a:p>
          <a:p>
            <a:pPr lvl="1">
              <a:buFont typeface="Arial"/>
              <a:buChar char="•"/>
            </a:pPr>
            <a:endParaRPr lang="fr-FR" sz="1600" dirty="0"/>
          </a:p>
          <a:p>
            <a:pPr lvl="1">
              <a:buFont typeface="Arial"/>
              <a:buChar char="•"/>
            </a:pPr>
            <a:endParaRPr lang="fr-FR" sz="1600" dirty="0"/>
          </a:p>
          <a:p>
            <a:pPr lvl="1">
              <a:buFont typeface="Arial"/>
              <a:buChar char="•"/>
            </a:pPr>
            <a:endParaRPr lang="en-US" sz="1600" dirty="0"/>
          </a:p>
        </p:txBody>
      </p:sp>
      <p:sp>
        <p:nvSpPr>
          <p:cNvPr id="3" name="Title 2"/>
          <p:cNvSpPr>
            <a:spLocks noGrp="1"/>
          </p:cNvSpPr>
          <p:nvPr>
            <p:ph type="title"/>
          </p:nvPr>
        </p:nvSpPr>
        <p:spPr/>
        <p:txBody>
          <a:bodyPr>
            <a:normAutofit/>
          </a:bodyPr>
          <a:lstStyle/>
          <a:p>
            <a:r>
              <a:rPr lang="en-US" dirty="0"/>
              <a:t>ROI for technology investments</a:t>
            </a:r>
          </a:p>
        </p:txBody>
      </p:sp>
    </p:spTree>
    <p:extLst>
      <p:ext uri="{BB962C8B-B14F-4D97-AF65-F5344CB8AC3E}">
        <p14:creationId xmlns:p14="http://schemas.microsoft.com/office/powerpoint/2010/main" val="3401017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260600"/>
            <a:ext cx="8390888" cy="4342886"/>
          </a:xfrm>
        </p:spPr>
        <p:txBody>
          <a:bodyPr>
            <a:noAutofit/>
          </a:bodyPr>
          <a:lstStyle/>
          <a:p>
            <a:pPr lvl="1">
              <a:buFont typeface="Arial"/>
              <a:buChar char="•"/>
            </a:pPr>
            <a:endParaRPr lang="fr-FR" sz="1600" dirty="0"/>
          </a:p>
          <a:p>
            <a:pPr marL="301943" lvl="1" indent="0">
              <a:buNone/>
            </a:pPr>
            <a:endParaRPr lang="fr-FR" sz="1600" dirty="0"/>
          </a:p>
          <a:p>
            <a:pPr lvl="1">
              <a:buFont typeface="Arial"/>
              <a:buChar char="•"/>
            </a:pPr>
            <a:r>
              <a:rPr lang="fr-FR" sz="2800" b="1" dirty="0"/>
              <a:t>IRR : </a:t>
            </a:r>
            <a:r>
              <a:rPr lang="fr-FR" sz="2800" b="1" dirty="0" err="1"/>
              <a:t>Internal</a:t>
            </a:r>
            <a:r>
              <a:rPr lang="fr-FR" sz="2800" b="1" dirty="0"/>
              <a:t> Rate of Return</a:t>
            </a:r>
          </a:p>
          <a:p>
            <a:pPr lvl="2">
              <a:buFont typeface="Arial"/>
              <a:buChar char="•"/>
            </a:pPr>
            <a:r>
              <a:rPr lang="fr-FR" sz="2400" dirty="0" err="1"/>
              <a:t>Hurdle</a:t>
            </a:r>
            <a:r>
              <a:rPr lang="fr-FR" sz="2400" dirty="0"/>
              <a:t> rate </a:t>
            </a:r>
            <a:r>
              <a:rPr lang="fr-FR" sz="2400" dirty="0" err="1"/>
              <a:t>that</a:t>
            </a:r>
            <a:r>
              <a:rPr lang="fr-FR" sz="2400" dirty="0"/>
              <a:t> </a:t>
            </a:r>
            <a:r>
              <a:rPr lang="fr-FR" sz="2400" dirty="0" err="1"/>
              <a:t>would</a:t>
            </a:r>
            <a:r>
              <a:rPr lang="fr-FR" sz="2400" dirty="0"/>
              <a:t> </a:t>
            </a:r>
            <a:r>
              <a:rPr lang="fr-FR" sz="2400" dirty="0" err="1"/>
              <a:t>result</a:t>
            </a:r>
            <a:r>
              <a:rPr lang="fr-FR" sz="2400" dirty="0"/>
              <a:t> in NPV = 0</a:t>
            </a:r>
          </a:p>
          <a:p>
            <a:pPr lvl="2">
              <a:buFont typeface="Arial"/>
              <a:buChar char="•"/>
            </a:pPr>
            <a:r>
              <a:rPr lang="fr-FR" sz="2400" dirty="0" err="1"/>
              <a:t>Calculated</a:t>
            </a:r>
            <a:r>
              <a:rPr lang="fr-FR" sz="2400" dirty="0"/>
              <a:t> </a:t>
            </a:r>
            <a:r>
              <a:rPr lang="fr-FR" sz="2400" dirty="0" err="1"/>
              <a:t>through</a:t>
            </a:r>
            <a:r>
              <a:rPr lang="fr-FR" sz="2400" dirty="0"/>
              <a:t> trial and </a:t>
            </a:r>
            <a:r>
              <a:rPr lang="fr-FR" sz="2400" dirty="0" err="1"/>
              <a:t>error</a:t>
            </a:r>
            <a:r>
              <a:rPr lang="fr-FR" sz="2400" dirty="0"/>
              <a:t> </a:t>
            </a:r>
            <a:r>
              <a:rPr lang="fr-FR" sz="2400" dirty="0" err="1"/>
              <a:t>method</a:t>
            </a:r>
            <a:r>
              <a:rPr lang="fr-FR" sz="2400" dirty="0"/>
              <a:t>…</a:t>
            </a:r>
            <a:br>
              <a:rPr lang="fr-FR" sz="2400" dirty="0"/>
            </a:br>
            <a:r>
              <a:rPr lang="fr-FR" sz="2400" dirty="0"/>
              <a:t>…or  on a </a:t>
            </a:r>
            <a:r>
              <a:rPr lang="fr-FR" sz="2400" dirty="0" err="1"/>
              <a:t>spreadsheet</a:t>
            </a:r>
            <a:r>
              <a:rPr lang="fr-FR" sz="2400" dirty="0"/>
              <a:t> or </a:t>
            </a:r>
            <a:r>
              <a:rPr lang="fr-FR" sz="2400" dirty="0" err="1"/>
              <a:t>calculator</a:t>
            </a:r>
            <a:endParaRPr lang="fr-FR" sz="2400" dirty="0"/>
          </a:p>
          <a:p>
            <a:pPr lvl="2">
              <a:buFont typeface="Arial"/>
              <a:buChar char="•"/>
            </a:pPr>
            <a:r>
              <a:rPr lang="fr-FR" sz="2400" dirty="0"/>
              <a:t>The </a:t>
            </a:r>
            <a:r>
              <a:rPr lang="fr-FR" sz="2400" dirty="0" err="1"/>
              <a:t>higher</a:t>
            </a:r>
            <a:r>
              <a:rPr lang="fr-FR" sz="2400" dirty="0"/>
              <a:t>, the </a:t>
            </a:r>
            <a:r>
              <a:rPr lang="fr-FR" sz="2400" dirty="0" err="1"/>
              <a:t>better</a:t>
            </a:r>
            <a:r>
              <a:rPr lang="fr-FR" sz="2400" dirty="0"/>
              <a:t>…</a:t>
            </a:r>
          </a:p>
          <a:p>
            <a:pPr lvl="2">
              <a:buFont typeface="Arial"/>
              <a:buChar char="•"/>
            </a:pPr>
            <a:r>
              <a:rPr lang="fr-FR" sz="2400" dirty="0"/>
              <a:t>On the </a:t>
            </a:r>
            <a:r>
              <a:rPr lang="fr-FR" sz="2400" dirty="0" err="1"/>
              <a:t>example</a:t>
            </a:r>
            <a:r>
              <a:rPr lang="fr-FR" sz="2400" dirty="0"/>
              <a:t> IRR = 4,76 %</a:t>
            </a:r>
          </a:p>
          <a:p>
            <a:pPr lvl="2">
              <a:buFont typeface="Arial"/>
              <a:buChar char="•"/>
            </a:pPr>
            <a:r>
              <a:rPr lang="fr-FR" sz="2400" dirty="0"/>
              <a:t>To </a:t>
            </a:r>
            <a:r>
              <a:rPr lang="fr-FR" sz="2400" dirty="0" err="1"/>
              <a:t>find</a:t>
            </a:r>
            <a:r>
              <a:rPr lang="fr-FR" sz="2400" dirty="0"/>
              <a:t> a </a:t>
            </a:r>
            <a:r>
              <a:rPr lang="fr-FR" sz="2400" dirty="0" err="1"/>
              <a:t>similar</a:t>
            </a:r>
            <a:r>
              <a:rPr lang="fr-FR" sz="2400" dirty="0"/>
              <a:t> rate of return, </a:t>
            </a:r>
            <a:r>
              <a:rPr lang="fr-FR" sz="2400" dirty="0" err="1"/>
              <a:t>company</a:t>
            </a:r>
            <a:r>
              <a:rPr lang="fr-FR" sz="2400" dirty="0"/>
              <a:t> </a:t>
            </a:r>
            <a:r>
              <a:rPr lang="fr-FR" sz="2400" dirty="0" err="1"/>
              <a:t>would</a:t>
            </a:r>
            <a:r>
              <a:rPr lang="fr-FR" sz="2400" dirty="0"/>
              <a:t> </a:t>
            </a:r>
            <a:r>
              <a:rPr lang="fr-FR" sz="2400" dirty="0" err="1"/>
              <a:t>need</a:t>
            </a:r>
            <a:r>
              <a:rPr lang="fr-FR" sz="2400" dirty="0"/>
              <a:t> to </a:t>
            </a:r>
            <a:r>
              <a:rPr lang="fr-FR" sz="2400" dirty="0" err="1"/>
              <a:t>find</a:t>
            </a:r>
            <a:r>
              <a:rPr lang="fr-FR" sz="2400" dirty="0"/>
              <a:t> an </a:t>
            </a:r>
            <a:r>
              <a:rPr lang="fr-FR" sz="2400" dirty="0" err="1"/>
              <a:t>investment</a:t>
            </a:r>
            <a:r>
              <a:rPr lang="fr-FR" sz="2400" dirty="0"/>
              <a:t> </a:t>
            </a:r>
            <a:r>
              <a:rPr lang="fr-FR" sz="2400" dirty="0" err="1"/>
              <a:t>that</a:t>
            </a:r>
            <a:r>
              <a:rPr lang="fr-FR" sz="2400" dirty="0"/>
              <a:t> </a:t>
            </a:r>
            <a:r>
              <a:rPr lang="fr-FR" sz="2400" dirty="0" err="1"/>
              <a:t>returns</a:t>
            </a:r>
            <a:r>
              <a:rPr lang="fr-FR" sz="2400" dirty="0"/>
              <a:t> 4,76%</a:t>
            </a:r>
          </a:p>
          <a:p>
            <a:pPr lvl="1">
              <a:buFont typeface="Arial"/>
              <a:buChar char="•"/>
            </a:pPr>
            <a:endParaRPr lang="fr-FR" sz="2800" dirty="0"/>
          </a:p>
          <a:p>
            <a:pPr lvl="1">
              <a:buFont typeface="Arial"/>
              <a:buChar char="•"/>
            </a:pPr>
            <a:endParaRPr lang="fr-FR" sz="2800" dirty="0"/>
          </a:p>
          <a:p>
            <a:pPr lvl="1">
              <a:buFont typeface="Arial"/>
              <a:buChar char="•"/>
            </a:pPr>
            <a:endParaRPr lang="fr-FR" sz="2800" dirty="0"/>
          </a:p>
          <a:p>
            <a:pPr lvl="1">
              <a:buFont typeface="Arial"/>
              <a:buChar char="•"/>
            </a:pPr>
            <a:endParaRPr lang="fr-FR" sz="2800" dirty="0"/>
          </a:p>
          <a:p>
            <a:pPr lvl="1">
              <a:buFont typeface="Arial"/>
              <a:buChar char="•"/>
            </a:pPr>
            <a:endParaRPr lang="fr-FR" sz="1600" dirty="0"/>
          </a:p>
          <a:p>
            <a:pPr lvl="1">
              <a:buFont typeface="Arial"/>
              <a:buChar char="•"/>
            </a:pPr>
            <a:endParaRPr lang="fr-FR" sz="1600" dirty="0"/>
          </a:p>
          <a:p>
            <a:pPr lvl="1">
              <a:buFont typeface="Arial"/>
              <a:buChar char="•"/>
            </a:pPr>
            <a:endParaRPr lang="en-US" sz="1600" dirty="0"/>
          </a:p>
        </p:txBody>
      </p:sp>
      <p:sp>
        <p:nvSpPr>
          <p:cNvPr id="3" name="Title 2"/>
          <p:cNvSpPr>
            <a:spLocks noGrp="1"/>
          </p:cNvSpPr>
          <p:nvPr>
            <p:ph type="title"/>
          </p:nvPr>
        </p:nvSpPr>
        <p:spPr/>
        <p:txBody>
          <a:bodyPr>
            <a:normAutofit/>
          </a:bodyPr>
          <a:lstStyle/>
          <a:p>
            <a:r>
              <a:rPr lang="en-US" dirty="0"/>
              <a:t>ROI for technology investments</a:t>
            </a:r>
          </a:p>
        </p:txBody>
      </p:sp>
    </p:spTree>
    <p:extLst>
      <p:ext uri="{BB962C8B-B14F-4D97-AF65-F5344CB8AC3E}">
        <p14:creationId xmlns:p14="http://schemas.microsoft.com/office/powerpoint/2010/main" val="98572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827423"/>
            <a:ext cx="7772400" cy="2160137"/>
          </a:xfrm>
        </p:spPr>
        <p:txBody>
          <a:bodyPr/>
          <a:lstStyle/>
          <a:p>
            <a:r>
              <a:rPr lang="en-US" dirty="0"/>
              <a:t>Introduction to Capital Budgeting</a:t>
            </a:r>
            <a:endParaRPr lang="en-US" sz="3200" dirty="0"/>
          </a:p>
        </p:txBody>
      </p:sp>
    </p:spTree>
    <p:extLst>
      <p:ext uri="{BB962C8B-B14F-4D97-AF65-F5344CB8AC3E}">
        <p14:creationId xmlns:p14="http://schemas.microsoft.com/office/powerpoint/2010/main" val="207807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705100"/>
            <a:ext cx="8390888" cy="4342886"/>
          </a:xfrm>
        </p:spPr>
        <p:txBody>
          <a:bodyPr>
            <a:noAutofit/>
          </a:bodyPr>
          <a:lstStyle/>
          <a:p>
            <a:pPr>
              <a:buFont typeface="Arial"/>
              <a:buChar char="•"/>
            </a:pPr>
            <a:r>
              <a:rPr lang="en-US" sz="1800" dirty="0"/>
              <a:t>BCA is one of the elements to be taken into consideration :</a:t>
            </a:r>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en-US" sz="16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5" name="Picture 4"/>
          <p:cNvPicPr>
            <a:picLocks noChangeAspect="1"/>
          </p:cNvPicPr>
          <p:nvPr/>
        </p:nvPicPr>
        <p:blipFill rotWithShape="1">
          <a:blip r:embed="rId2"/>
          <a:srcRect l="13449" t="33691" r="12446" b="32832"/>
          <a:stretch/>
        </p:blipFill>
        <p:spPr>
          <a:xfrm>
            <a:off x="457200" y="3556000"/>
            <a:ext cx="6578600" cy="1981200"/>
          </a:xfrm>
          <a:prstGeom prst="rect">
            <a:avLst/>
          </a:prstGeom>
        </p:spPr>
      </p:pic>
    </p:spTree>
    <p:extLst>
      <p:ext uri="{BB962C8B-B14F-4D97-AF65-F5344CB8AC3E}">
        <p14:creationId xmlns:p14="http://schemas.microsoft.com/office/powerpoint/2010/main" val="3440528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176786"/>
            <a:ext cx="8390888" cy="4342886"/>
          </a:xfrm>
        </p:spPr>
        <p:txBody>
          <a:bodyPr>
            <a:noAutofit/>
          </a:bodyPr>
          <a:lstStyle/>
          <a:p>
            <a:pPr>
              <a:buFont typeface="Arial"/>
              <a:buChar char="•"/>
            </a:pPr>
            <a:r>
              <a:rPr lang="en-US" sz="1800" dirty="0"/>
              <a:t>NPV vs Risk</a:t>
            </a:r>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fr-FR" sz="1600" dirty="0"/>
          </a:p>
          <a:p>
            <a:pPr lvl="1">
              <a:buFont typeface="Arial"/>
              <a:buChar char="•"/>
            </a:pPr>
            <a:endParaRPr lang="en-US" sz="1600" dirty="0"/>
          </a:p>
        </p:txBody>
      </p:sp>
      <p:sp>
        <p:nvSpPr>
          <p:cNvPr id="3" name="Title 2"/>
          <p:cNvSpPr>
            <a:spLocks noGrp="1"/>
          </p:cNvSpPr>
          <p:nvPr>
            <p:ph type="title"/>
          </p:nvPr>
        </p:nvSpPr>
        <p:spPr/>
        <p:txBody>
          <a:bodyPr>
            <a:normAutofit/>
          </a:bodyPr>
          <a:lstStyle/>
          <a:p>
            <a:r>
              <a:rPr lang="en-US" dirty="0"/>
              <a:t>ROI for technology investments</a:t>
            </a:r>
          </a:p>
        </p:txBody>
      </p:sp>
      <p:pic>
        <p:nvPicPr>
          <p:cNvPr id="4" name="Picture 3">
            <a:extLst>
              <a:ext uri="{FF2B5EF4-FFF2-40B4-BE49-F238E27FC236}">
                <a16:creationId xmlns:a16="http://schemas.microsoft.com/office/drawing/2014/main" id="{79C9D017-3C60-9745-BA09-5EE79C0D0DFA}"/>
              </a:ext>
            </a:extLst>
          </p:cNvPr>
          <p:cNvPicPr>
            <a:picLocks noChangeAspect="1"/>
          </p:cNvPicPr>
          <p:nvPr/>
        </p:nvPicPr>
        <p:blipFill rotWithShape="1">
          <a:blip r:embed="rId2"/>
          <a:srcRect l="15062" t="29506" r="13333" b="23086"/>
          <a:stretch/>
        </p:blipFill>
        <p:spPr>
          <a:xfrm>
            <a:off x="536222" y="2663922"/>
            <a:ext cx="8457878" cy="3499811"/>
          </a:xfrm>
          <a:prstGeom prst="rect">
            <a:avLst/>
          </a:prstGeom>
        </p:spPr>
      </p:pic>
    </p:spTree>
    <p:extLst>
      <p:ext uri="{BB962C8B-B14F-4D97-AF65-F5344CB8AC3E}">
        <p14:creationId xmlns:p14="http://schemas.microsoft.com/office/powerpoint/2010/main" val="2438544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515628"/>
            <a:ext cx="8390888" cy="4342886"/>
          </a:xfrm>
        </p:spPr>
        <p:txBody>
          <a:bodyPr>
            <a:noAutofit/>
          </a:bodyPr>
          <a:lstStyle/>
          <a:p>
            <a:pPr>
              <a:buFont typeface="Arial"/>
              <a:buChar char="•"/>
            </a:pPr>
            <a:r>
              <a:rPr lang="en-US" sz="1800" dirty="0"/>
              <a:t>BCA is an element in the decision making, other include cost and risk</a:t>
            </a:r>
          </a:p>
          <a:p>
            <a:pPr lvl="1">
              <a:buFont typeface="Arial"/>
              <a:buChar char="•"/>
            </a:pPr>
            <a:r>
              <a:rPr lang="en-US" sz="1600" dirty="0"/>
              <a:t>Often a combination of Financial (ROI, NPV…)  and risk is used…</a:t>
            </a:r>
          </a:p>
          <a:p>
            <a:pPr>
              <a:buFont typeface="Arial"/>
              <a:buChar char="•"/>
            </a:pPr>
            <a:r>
              <a:rPr lang="en-US" sz="1800" dirty="0"/>
              <a:t>Good practices :</a:t>
            </a:r>
          </a:p>
          <a:p>
            <a:pPr lvl="1">
              <a:buFont typeface="Arial"/>
              <a:buChar char="•"/>
            </a:pPr>
            <a:r>
              <a:rPr lang="en-US" sz="1600" dirty="0"/>
              <a:t>Be conservative in benefits and costs assessment</a:t>
            </a:r>
          </a:p>
          <a:p>
            <a:pPr lvl="1">
              <a:buFont typeface="Arial"/>
              <a:buChar char="•"/>
            </a:pPr>
            <a:r>
              <a:rPr lang="en-US" sz="1600" dirty="0"/>
              <a:t>Be transparent on the assumptions used</a:t>
            </a:r>
          </a:p>
          <a:p>
            <a:pPr lvl="1">
              <a:buFont typeface="Arial"/>
              <a:buChar char="•"/>
            </a:pPr>
            <a:r>
              <a:rPr lang="en-US" sz="1600" dirty="0"/>
              <a:t>Iterate…</a:t>
            </a:r>
          </a:p>
          <a:p>
            <a:pPr lvl="1">
              <a:buFont typeface="Arial"/>
              <a:buChar char="•"/>
            </a:pPr>
            <a:r>
              <a:rPr lang="en-US" sz="1600" dirty="0"/>
              <a:t>Follow up with post implementation results</a:t>
            </a:r>
          </a:p>
          <a:p>
            <a:pPr>
              <a:buFont typeface="Arial"/>
              <a:buChar char="•"/>
            </a:pPr>
            <a:r>
              <a:rPr lang="en-US" sz="1800" dirty="0"/>
              <a:t>KISS – Keep it Simple Stupid ! and use common sense…don’t get drown in technicalities….</a:t>
            </a:r>
          </a:p>
        </p:txBody>
      </p:sp>
      <p:sp>
        <p:nvSpPr>
          <p:cNvPr id="3" name="Title 2"/>
          <p:cNvSpPr>
            <a:spLocks noGrp="1"/>
          </p:cNvSpPr>
          <p:nvPr>
            <p:ph type="title"/>
          </p:nvPr>
        </p:nvSpPr>
        <p:spPr/>
        <p:txBody>
          <a:bodyPr>
            <a:normAutofit/>
          </a:bodyPr>
          <a:lstStyle/>
          <a:p>
            <a:r>
              <a:rPr lang="en-US" dirty="0"/>
              <a:t>ROI for technology investments</a:t>
            </a:r>
          </a:p>
        </p:txBody>
      </p:sp>
    </p:spTree>
    <p:extLst>
      <p:ext uri="{BB962C8B-B14F-4D97-AF65-F5344CB8AC3E}">
        <p14:creationId xmlns:p14="http://schemas.microsoft.com/office/powerpoint/2010/main" val="886674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65798"/>
            <a:ext cx="7408333" cy="4392202"/>
          </a:xfrm>
        </p:spPr>
        <p:txBody>
          <a:bodyPr>
            <a:normAutofit/>
          </a:bodyPr>
          <a:lstStyle/>
          <a:p>
            <a:pPr marL="0" indent="0">
              <a:buNone/>
            </a:pPr>
            <a:r>
              <a:rPr lang="en-US" b="1" dirty="0"/>
              <a:t>You have $3mil and need to decide between 2 options:</a:t>
            </a:r>
          </a:p>
          <a:p>
            <a:pPr>
              <a:buFont typeface="Arial"/>
              <a:buChar char="•"/>
            </a:pPr>
            <a:r>
              <a:rPr lang="en-US" u="sng" dirty="0"/>
              <a:t>Option A</a:t>
            </a:r>
            <a:r>
              <a:rPr lang="en-US" dirty="0"/>
              <a:t>: borrow $1mil with 15% interest rate, then invest 4$mil in a project</a:t>
            </a:r>
          </a:p>
          <a:p>
            <a:pPr>
              <a:buFont typeface="Arial"/>
              <a:buChar char="•"/>
            </a:pPr>
            <a:r>
              <a:rPr lang="en-US" u="sng" dirty="0"/>
              <a:t>Option B</a:t>
            </a:r>
            <a:r>
              <a:rPr lang="en-US" dirty="0"/>
              <a:t>: Invest $2mil in another project. You might lend the $1mil remaining for 10% interest rate</a:t>
            </a:r>
          </a:p>
          <a:p>
            <a:pPr>
              <a:buFont typeface="Arial"/>
              <a:buChar char="•"/>
            </a:pPr>
            <a:endParaRPr lang="en-US" dirty="0"/>
          </a:p>
          <a:p>
            <a:pPr marL="0" indent="0">
              <a:buNone/>
            </a:pPr>
            <a:r>
              <a:rPr lang="en-US" b="1" dirty="0"/>
              <a:t>Question</a:t>
            </a:r>
            <a:r>
              <a:rPr lang="en-US" dirty="0"/>
              <a:t>: To calculate the NPV on your option A project, what discount rate should you use? 10% or 15%?</a:t>
            </a:r>
          </a:p>
          <a:p>
            <a:pPr marL="0" indent="0">
              <a:buNone/>
            </a:pPr>
            <a:endParaRPr lang="en-US" dirty="0"/>
          </a:p>
        </p:txBody>
      </p:sp>
      <p:sp>
        <p:nvSpPr>
          <p:cNvPr id="3" name="Title 2"/>
          <p:cNvSpPr>
            <a:spLocks noGrp="1"/>
          </p:cNvSpPr>
          <p:nvPr>
            <p:ph type="title"/>
          </p:nvPr>
        </p:nvSpPr>
        <p:spPr/>
        <p:txBody>
          <a:bodyPr>
            <a:normAutofit/>
          </a:bodyPr>
          <a:lstStyle/>
          <a:p>
            <a:r>
              <a:rPr lang="en-US" dirty="0"/>
              <a:t>NPV’s discount rate </a:t>
            </a:r>
            <a:r>
              <a:rPr lang="en-US" dirty="0">
                <a:solidFill>
                  <a:schemeClr val="bg1"/>
                </a:solidFill>
              </a:rPr>
              <a:t>exercise</a:t>
            </a:r>
          </a:p>
        </p:txBody>
      </p:sp>
    </p:spTree>
    <p:extLst>
      <p:ext uri="{BB962C8B-B14F-4D97-AF65-F5344CB8AC3E}">
        <p14:creationId xmlns:p14="http://schemas.microsoft.com/office/powerpoint/2010/main" val="4110033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67644"/>
            <a:ext cx="7814733" cy="4590356"/>
          </a:xfrm>
        </p:spPr>
        <p:txBody>
          <a:bodyPr>
            <a:normAutofit fontScale="92500"/>
          </a:bodyPr>
          <a:lstStyle/>
          <a:p>
            <a:pPr marL="0" indent="0">
              <a:buNone/>
            </a:pPr>
            <a:r>
              <a:rPr lang="en-US" b="1" dirty="0"/>
              <a:t>Discount rate for option A’s project:</a:t>
            </a:r>
          </a:p>
          <a:p>
            <a:pPr>
              <a:buFont typeface="Arial"/>
              <a:buChar char="•"/>
            </a:pPr>
            <a:r>
              <a:rPr lang="en-US" dirty="0"/>
              <a:t>Opportunity cost for you is 10%. That seems to be the interest rate that you can earn by lending the money to borrower or bank. </a:t>
            </a:r>
          </a:p>
          <a:p>
            <a:pPr>
              <a:buFont typeface="Arial"/>
              <a:buChar char="•"/>
            </a:pPr>
            <a:r>
              <a:rPr lang="en-US" dirty="0"/>
              <a:t>So, you should choose the discount rate of 10% for NPV calculations. </a:t>
            </a:r>
          </a:p>
          <a:p>
            <a:pPr>
              <a:buFont typeface="Arial"/>
              <a:buChar char="•"/>
            </a:pPr>
            <a:r>
              <a:rPr lang="en-US" dirty="0"/>
              <a:t>However, this applies to your second project. </a:t>
            </a:r>
          </a:p>
          <a:p>
            <a:pPr>
              <a:buFont typeface="Arial"/>
              <a:buChar char="•"/>
            </a:pPr>
            <a:r>
              <a:rPr lang="en-US" dirty="0"/>
              <a:t>But for the first project is based on 25% of the investment funded by borrowing whose cost is 15%.</a:t>
            </a:r>
          </a:p>
          <a:p>
            <a:pPr>
              <a:buFont typeface="Arial"/>
              <a:buChar char="•"/>
            </a:pPr>
            <a:r>
              <a:rPr lang="en-US" dirty="0"/>
              <a:t>So, your weighted cost of funds is (0.75 x 10 +0.25 x 15) = 11.25. </a:t>
            </a:r>
          </a:p>
          <a:p>
            <a:pPr>
              <a:buFont typeface="Arial"/>
              <a:buChar char="•"/>
            </a:pPr>
            <a:r>
              <a:rPr lang="en-US" dirty="0"/>
              <a:t>So, the discount rate should be 11.25% for the first project.</a:t>
            </a:r>
          </a:p>
        </p:txBody>
      </p:sp>
      <p:sp>
        <p:nvSpPr>
          <p:cNvPr id="3" name="Title 2"/>
          <p:cNvSpPr>
            <a:spLocks noGrp="1"/>
          </p:cNvSpPr>
          <p:nvPr>
            <p:ph type="title"/>
          </p:nvPr>
        </p:nvSpPr>
        <p:spPr/>
        <p:txBody>
          <a:bodyPr>
            <a:normAutofit/>
          </a:bodyPr>
          <a:lstStyle/>
          <a:p>
            <a:r>
              <a:rPr lang="en-US" dirty="0"/>
              <a:t>NPV’s discount rate </a:t>
            </a:r>
            <a:r>
              <a:rPr lang="en-US" dirty="0">
                <a:solidFill>
                  <a:schemeClr val="bg1"/>
                </a:solidFill>
              </a:rPr>
              <a:t>exercise</a:t>
            </a:r>
          </a:p>
        </p:txBody>
      </p:sp>
    </p:spTree>
    <p:extLst>
      <p:ext uri="{BB962C8B-B14F-4D97-AF65-F5344CB8AC3E}">
        <p14:creationId xmlns:p14="http://schemas.microsoft.com/office/powerpoint/2010/main" val="36154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78128"/>
            <a:ext cx="7408333" cy="4379872"/>
          </a:xfrm>
        </p:spPr>
        <p:txBody>
          <a:bodyPr>
            <a:normAutofit fontScale="77500" lnSpcReduction="20000"/>
          </a:bodyPr>
          <a:lstStyle/>
          <a:p>
            <a:pPr marL="0" indent="0">
              <a:buNone/>
            </a:pPr>
            <a:r>
              <a:rPr lang="en-US" b="1" dirty="0"/>
              <a:t>The following is a list of steps that comprise a generic cost-benefit analysis:</a:t>
            </a:r>
          </a:p>
          <a:p>
            <a:pPr>
              <a:buFont typeface="Arial"/>
              <a:buChar char="•"/>
            </a:pPr>
            <a:r>
              <a:rPr lang="en-US" dirty="0"/>
              <a:t>List alternative projects/programs.</a:t>
            </a:r>
          </a:p>
          <a:p>
            <a:pPr>
              <a:buFont typeface="Arial"/>
              <a:buChar char="•"/>
            </a:pPr>
            <a:r>
              <a:rPr lang="en-US" dirty="0"/>
              <a:t>List </a:t>
            </a:r>
            <a:r>
              <a:rPr lang="en-US" b="1" dirty="0"/>
              <a:t>stakeholders</a:t>
            </a:r>
            <a:r>
              <a:rPr lang="en-US" dirty="0"/>
              <a:t>.</a:t>
            </a:r>
          </a:p>
          <a:p>
            <a:pPr>
              <a:buFont typeface="Arial"/>
              <a:buChar char="•"/>
            </a:pPr>
            <a:r>
              <a:rPr lang="en-US" dirty="0"/>
              <a:t>Select measurement(s) and measure all cost/benefit elements.</a:t>
            </a:r>
          </a:p>
          <a:p>
            <a:pPr>
              <a:buFont typeface="Arial"/>
              <a:buChar char="•"/>
            </a:pPr>
            <a:r>
              <a:rPr lang="en-US" dirty="0"/>
              <a:t>Predict outcome of cost and benefits over relevant time period.</a:t>
            </a:r>
          </a:p>
          <a:p>
            <a:pPr>
              <a:buFont typeface="Arial"/>
              <a:buChar char="•"/>
            </a:pPr>
            <a:r>
              <a:rPr lang="en-US" dirty="0"/>
              <a:t>Convert all costs and benefits into a common currency.</a:t>
            </a:r>
          </a:p>
          <a:p>
            <a:pPr>
              <a:buFont typeface="Arial"/>
              <a:buChar char="•"/>
            </a:pPr>
            <a:r>
              <a:rPr lang="en-US" dirty="0"/>
              <a:t>Apply </a:t>
            </a:r>
            <a:r>
              <a:rPr lang="en-US" b="1" dirty="0"/>
              <a:t>discount rate</a:t>
            </a:r>
            <a:r>
              <a:rPr lang="en-US" dirty="0"/>
              <a:t>.</a:t>
            </a:r>
          </a:p>
          <a:p>
            <a:pPr>
              <a:buFont typeface="Arial"/>
              <a:buChar char="•"/>
            </a:pPr>
            <a:r>
              <a:rPr lang="en-US" dirty="0"/>
              <a:t>Calculate </a:t>
            </a:r>
            <a:r>
              <a:rPr lang="en-US" b="1" dirty="0"/>
              <a:t>net present value of project options</a:t>
            </a:r>
            <a:r>
              <a:rPr lang="en-US" dirty="0"/>
              <a:t>.</a:t>
            </a:r>
          </a:p>
          <a:p>
            <a:pPr>
              <a:buFont typeface="Arial"/>
              <a:buChar char="•"/>
            </a:pPr>
            <a:r>
              <a:rPr lang="en-US" dirty="0"/>
              <a:t>Perform </a:t>
            </a:r>
            <a:r>
              <a:rPr lang="en-US" b="1" dirty="0"/>
              <a:t>sensitivity analysis</a:t>
            </a:r>
            <a:r>
              <a:rPr lang="en-US" dirty="0"/>
              <a:t>.</a:t>
            </a:r>
          </a:p>
          <a:p>
            <a:pPr>
              <a:buFont typeface="Arial"/>
              <a:buChar char="•"/>
            </a:pPr>
            <a:r>
              <a:rPr lang="en-US" dirty="0"/>
              <a:t>Adopt recommended choice.</a:t>
            </a:r>
          </a:p>
          <a:p>
            <a:pPr>
              <a:buFont typeface="Arial"/>
              <a:buChar char="•"/>
            </a:pPr>
            <a:endParaRPr lang="en-US" dirty="0"/>
          </a:p>
          <a:p>
            <a:pPr marL="0" indent="0">
              <a:buNone/>
            </a:pPr>
            <a:r>
              <a:rPr lang="en-US" u="sng" dirty="0"/>
              <a:t>Note</a:t>
            </a:r>
            <a:r>
              <a:rPr lang="en-US" dirty="0"/>
              <a:t>: Sensitivity analysis is used as part of what-if analysis. It is a technique used to compare different scenarios and their potential outcomes based on changing conditions/variables.</a:t>
            </a:r>
          </a:p>
        </p:txBody>
      </p:sp>
      <p:sp>
        <p:nvSpPr>
          <p:cNvPr id="3" name="Title 2"/>
          <p:cNvSpPr>
            <a:spLocks noGrp="1"/>
          </p:cNvSpPr>
          <p:nvPr>
            <p:ph type="title"/>
          </p:nvPr>
        </p:nvSpPr>
        <p:spPr/>
        <p:txBody>
          <a:bodyPr/>
          <a:lstStyle/>
          <a:p>
            <a:r>
              <a:rPr lang="en-US" dirty="0"/>
              <a:t>Cost benefit analysis using NPV</a:t>
            </a:r>
          </a:p>
        </p:txBody>
      </p:sp>
    </p:spTree>
    <p:extLst>
      <p:ext uri="{BB962C8B-B14F-4D97-AF65-F5344CB8AC3E}">
        <p14:creationId xmlns:p14="http://schemas.microsoft.com/office/powerpoint/2010/main" val="3133274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Cost Benefit analysis example</a:t>
            </a:r>
          </a:p>
        </p:txBody>
      </p:sp>
      <p:pic>
        <p:nvPicPr>
          <p:cNvPr id="9" name="Picture 8"/>
          <p:cNvPicPr>
            <a:picLocks noChangeAspect="1"/>
          </p:cNvPicPr>
          <p:nvPr/>
        </p:nvPicPr>
        <p:blipFill>
          <a:blip r:embed="rId2"/>
          <a:stretch>
            <a:fillRect/>
          </a:stretch>
        </p:blipFill>
        <p:spPr>
          <a:xfrm>
            <a:off x="221938" y="1298890"/>
            <a:ext cx="8737120" cy="5614991"/>
          </a:xfrm>
          <a:prstGeom prst="rect">
            <a:avLst/>
          </a:prstGeom>
        </p:spPr>
      </p:pic>
    </p:spTree>
    <p:extLst>
      <p:ext uri="{BB962C8B-B14F-4D97-AF65-F5344CB8AC3E}">
        <p14:creationId xmlns:p14="http://schemas.microsoft.com/office/powerpoint/2010/main" val="186593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0436" y="2381144"/>
            <a:ext cx="4249899" cy="1754327"/>
          </a:xfrm>
          <a:prstGeom prst="rect">
            <a:avLst/>
          </a:prstGeom>
          <a:noFill/>
        </p:spPr>
        <p:txBody>
          <a:bodyPr wrap="square" rtlCol="0">
            <a:spAutoFit/>
          </a:bodyPr>
          <a:lstStyle/>
          <a:p>
            <a:pPr algn="ctr"/>
            <a:r>
              <a:rPr lang="en-US" sz="3600" b="1" dirty="0">
                <a:solidFill>
                  <a:schemeClr val="tx2"/>
                </a:solidFill>
              </a:rPr>
              <a:t>Thank you!</a:t>
            </a:r>
          </a:p>
          <a:p>
            <a:pPr algn="ctr"/>
            <a:endParaRPr lang="en-US" sz="3600" b="1" dirty="0">
              <a:solidFill>
                <a:schemeClr val="tx2"/>
              </a:solidFill>
            </a:endParaRPr>
          </a:p>
          <a:p>
            <a:pPr algn="ctr"/>
            <a:r>
              <a:rPr lang="en-US" sz="3600" b="1" dirty="0">
                <a:solidFill>
                  <a:schemeClr val="tx2"/>
                </a:solidFill>
              </a:rPr>
              <a:t>See you next time</a:t>
            </a:r>
          </a:p>
        </p:txBody>
      </p:sp>
    </p:spTree>
    <p:extLst>
      <p:ext uri="{BB962C8B-B14F-4D97-AF65-F5344CB8AC3E}">
        <p14:creationId xmlns:p14="http://schemas.microsoft.com/office/powerpoint/2010/main" val="1533707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7422" y="3158580"/>
            <a:ext cx="8769066" cy="4342886"/>
          </a:xfrm>
        </p:spPr>
        <p:txBody>
          <a:bodyPr>
            <a:noAutofit/>
          </a:bodyPr>
          <a:lstStyle/>
          <a:p>
            <a:pPr>
              <a:buFont typeface="Arial"/>
              <a:buChar char="•"/>
            </a:pPr>
            <a:r>
              <a:rPr lang="en-GB" dirty="0"/>
              <a:t>Definition</a:t>
            </a:r>
          </a:p>
          <a:p>
            <a:pPr>
              <a:buFont typeface="Arial"/>
              <a:buChar char="•"/>
            </a:pPr>
            <a:r>
              <a:rPr lang="en-GB" dirty="0"/>
              <a:t>Time value of money</a:t>
            </a:r>
          </a:p>
          <a:p>
            <a:pPr>
              <a:buFont typeface="Arial"/>
              <a:buChar char="•"/>
            </a:pPr>
            <a:r>
              <a:rPr lang="en-GB" dirty="0"/>
              <a:t>Opportunity cost</a:t>
            </a:r>
          </a:p>
          <a:p>
            <a:pPr>
              <a:buFont typeface="Arial"/>
              <a:buChar char="•"/>
            </a:pPr>
            <a:r>
              <a:rPr lang="en-GB" dirty="0"/>
              <a:t>Discounted Cash Flows </a:t>
            </a:r>
          </a:p>
          <a:p>
            <a:pPr lvl="1">
              <a:buFont typeface="Arial"/>
              <a:buChar char="•"/>
            </a:pPr>
            <a:r>
              <a:rPr lang="en-GB" dirty="0"/>
              <a:t>NPV : Net Present Value</a:t>
            </a:r>
          </a:p>
          <a:p>
            <a:pPr lvl="1">
              <a:buFont typeface="Arial"/>
              <a:buChar char="•"/>
            </a:pPr>
            <a:r>
              <a:rPr lang="en-GB" dirty="0"/>
              <a:t>IRR : Internal Rate of Return</a:t>
            </a:r>
          </a:p>
          <a:p>
            <a:pPr marL="0" indent="0">
              <a:buNone/>
            </a:pPr>
            <a:endParaRPr lang="en-GB" dirty="0"/>
          </a:p>
        </p:txBody>
      </p:sp>
      <p:sp>
        <p:nvSpPr>
          <p:cNvPr id="3" name="Title 2"/>
          <p:cNvSpPr>
            <a:spLocks noGrp="1"/>
          </p:cNvSpPr>
          <p:nvPr>
            <p:ph type="title"/>
          </p:nvPr>
        </p:nvSpPr>
        <p:spPr/>
        <p:txBody>
          <a:bodyPr>
            <a:normAutofit/>
          </a:bodyPr>
          <a:lstStyle/>
          <a:p>
            <a:r>
              <a:rPr lang="en-US" dirty="0"/>
              <a:t>Capital Budgeting</a:t>
            </a:r>
          </a:p>
        </p:txBody>
      </p:sp>
    </p:spTree>
    <p:extLst>
      <p:ext uri="{BB962C8B-B14F-4D97-AF65-F5344CB8AC3E}">
        <p14:creationId xmlns:p14="http://schemas.microsoft.com/office/powerpoint/2010/main" val="219155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7467" y="2515114"/>
            <a:ext cx="8769066" cy="4342886"/>
          </a:xfrm>
        </p:spPr>
        <p:txBody>
          <a:bodyPr>
            <a:noAutofit/>
          </a:bodyPr>
          <a:lstStyle/>
          <a:p>
            <a:pPr>
              <a:buFont typeface="Arial"/>
              <a:buChar char="•"/>
            </a:pPr>
            <a:r>
              <a:rPr lang="en-GB" dirty="0"/>
              <a:t>The goal of Capital budgeting is to estimate the financial viability of a capital investment over the life of the investment</a:t>
            </a:r>
          </a:p>
          <a:p>
            <a:pPr>
              <a:buFont typeface="Arial"/>
              <a:buChar char="•"/>
            </a:pPr>
            <a:r>
              <a:rPr lang="en-GB" dirty="0"/>
              <a:t>Applicable to all investments : </a:t>
            </a:r>
          </a:p>
          <a:p>
            <a:pPr lvl="1">
              <a:buFont typeface="Arial"/>
              <a:buChar char="•"/>
            </a:pPr>
            <a:r>
              <a:rPr lang="en-GB" sz="2000" dirty="0"/>
              <a:t>Construction of a new plant</a:t>
            </a:r>
          </a:p>
          <a:p>
            <a:pPr lvl="1">
              <a:buFont typeface="Arial"/>
              <a:buChar char="•"/>
            </a:pPr>
            <a:r>
              <a:rPr lang="en-GB" sz="2000" dirty="0"/>
              <a:t>Investment in an outside venture</a:t>
            </a:r>
          </a:p>
          <a:p>
            <a:pPr lvl="1">
              <a:buFont typeface="Arial"/>
              <a:buChar char="•"/>
            </a:pPr>
            <a:r>
              <a:rPr lang="en-GB" sz="2000" dirty="0"/>
              <a:t>Projects</a:t>
            </a:r>
          </a:p>
          <a:p>
            <a:pPr lvl="1">
              <a:buFont typeface="Arial"/>
              <a:buChar char="•"/>
            </a:pPr>
            <a:r>
              <a:rPr lang="en-GB" sz="2000" dirty="0"/>
              <a:t>….</a:t>
            </a:r>
          </a:p>
          <a:p>
            <a:pPr>
              <a:buFont typeface="Arial"/>
              <a:buChar char="•"/>
            </a:pPr>
            <a:r>
              <a:rPr lang="en-GB" dirty="0"/>
              <a:t>Based on an evaluation of :</a:t>
            </a:r>
          </a:p>
          <a:p>
            <a:pPr lvl="1">
              <a:buFont typeface="Arial"/>
              <a:buChar char="•"/>
            </a:pPr>
            <a:r>
              <a:rPr lang="en-GB" sz="2000" dirty="0"/>
              <a:t>Investment costs</a:t>
            </a:r>
          </a:p>
          <a:p>
            <a:pPr lvl="1">
              <a:buFont typeface="Arial"/>
              <a:buChar char="•"/>
            </a:pPr>
            <a:r>
              <a:rPr lang="en-GB" sz="2000" dirty="0"/>
              <a:t>Investment returns</a:t>
            </a:r>
          </a:p>
          <a:p>
            <a:pPr>
              <a:buFont typeface="Arial"/>
              <a:buChar char="•"/>
            </a:pPr>
            <a:endParaRPr lang="en-GB" dirty="0"/>
          </a:p>
        </p:txBody>
      </p:sp>
      <p:sp>
        <p:nvSpPr>
          <p:cNvPr id="3" name="Title 2"/>
          <p:cNvSpPr>
            <a:spLocks noGrp="1"/>
          </p:cNvSpPr>
          <p:nvPr>
            <p:ph type="title"/>
          </p:nvPr>
        </p:nvSpPr>
        <p:spPr/>
        <p:txBody>
          <a:bodyPr>
            <a:normAutofit/>
          </a:bodyPr>
          <a:lstStyle/>
          <a:p>
            <a:r>
              <a:rPr lang="en-US" dirty="0"/>
              <a:t>What is Capital Budgeting ?</a:t>
            </a:r>
            <a:r>
              <a:rPr lang="en-US" sz="2800" dirty="0"/>
              <a:t> (1/2)</a:t>
            </a:r>
            <a:endParaRPr lang="en-US" dirty="0"/>
          </a:p>
        </p:txBody>
      </p:sp>
    </p:spTree>
    <p:extLst>
      <p:ext uri="{BB962C8B-B14F-4D97-AF65-F5344CB8AC3E}">
        <p14:creationId xmlns:p14="http://schemas.microsoft.com/office/powerpoint/2010/main" val="94846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176786"/>
            <a:ext cx="8390888" cy="4342886"/>
          </a:xfrm>
        </p:spPr>
        <p:txBody>
          <a:bodyPr>
            <a:noAutofit/>
          </a:bodyPr>
          <a:lstStyle/>
          <a:p>
            <a:pPr>
              <a:buFont typeface="Arial"/>
              <a:buChar char="•"/>
            </a:pPr>
            <a:r>
              <a:rPr lang="en-GB" dirty="0"/>
              <a:t>In the context of IT, used to :</a:t>
            </a:r>
          </a:p>
          <a:p>
            <a:pPr lvl="1">
              <a:buFont typeface="Arial"/>
              <a:buChar char="•"/>
            </a:pPr>
            <a:r>
              <a:rPr lang="en-GB" sz="2000" dirty="0"/>
              <a:t>Quantify the value of a given IT project</a:t>
            </a:r>
          </a:p>
          <a:p>
            <a:pPr lvl="1">
              <a:buFont typeface="Arial"/>
              <a:buChar char="•"/>
            </a:pPr>
            <a:r>
              <a:rPr lang="en-GB" sz="2000" dirty="0"/>
              <a:t>Decide on the Go / </a:t>
            </a:r>
            <a:r>
              <a:rPr lang="en-GB" sz="2000" dirty="0" err="1"/>
              <a:t>NoGo</a:t>
            </a:r>
            <a:r>
              <a:rPr lang="en-GB" sz="2000" dirty="0"/>
              <a:t> for a project</a:t>
            </a:r>
          </a:p>
          <a:p>
            <a:pPr lvl="1">
              <a:buFont typeface="Arial"/>
              <a:buChar char="•"/>
            </a:pPr>
            <a:r>
              <a:rPr lang="en-GB" sz="2000" dirty="0"/>
              <a:t>Prioritize projects</a:t>
            </a:r>
            <a:endParaRPr lang="en-GB" dirty="0"/>
          </a:p>
          <a:p>
            <a:pPr>
              <a:buFont typeface="Arial"/>
              <a:buChar char="•"/>
            </a:pPr>
            <a:r>
              <a:rPr lang="en-GB" dirty="0"/>
              <a:t>Decision making process</a:t>
            </a:r>
          </a:p>
          <a:p>
            <a:pPr lvl="1">
              <a:buFont typeface="Arial"/>
              <a:buChar char="•"/>
            </a:pPr>
            <a:r>
              <a:rPr lang="en-GB" sz="2000" dirty="0"/>
              <a:t>Determine the project costs</a:t>
            </a:r>
          </a:p>
          <a:p>
            <a:pPr lvl="1">
              <a:buFont typeface="Arial"/>
              <a:buChar char="•"/>
            </a:pPr>
            <a:r>
              <a:rPr lang="en-GB" sz="2000" dirty="0"/>
              <a:t>Determine the project benefits or returns</a:t>
            </a:r>
          </a:p>
          <a:p>
            <a:pPr lvl="1">
              <a:buFont typeface="Arial"/>
              <a:buChar char="•"/>
            </a:pPr>
            <a:r>
              <a:rPr lang="en-GB" sz="2000" dirty="0"/>
              <a:t>Apply Financial metrics :</a:t>
            </a:r>
          </a:p>
          <a:p>
            <a:pPr lvl="2">
              <a:buFont typeface="Arial"/>
              <a:buChar char="•"/>
            </a:pPr>
            <a:r>
              <a:rPr lang="en-GB" sz="1800" dirty="0"/>
              <a:t>Payback period</a:t>
            </a:r>
          </a:p>
          <a:p>
            <a:pPr lvl="2">
              <a:buFont typeface="Arial"/>
              <a:buChar char="•"/>
            </a:pPr>
            <a:r>
              <a:rPr lang="en-GB" sz="1800" dirty="0"/>
              <a:t>ROI : Return on Investment</a:t>
            </a:r>
          </a:p>
          <a:p>
            <a:pPr lvl="2">
              <a:buFont typeface="Arial"/>
              <a:buChar char="•"/>
            </a:pPr>
            <a:r>
              <a:rPr lang="en-GB" sz="1800" dirty="0"/>
              <a:t>NPV : Net Present Value</a:t>
            </a:r>
          </a:p>
          <a:p>
            <a:pPr lvl="2">
              <a:buFont typeface="Arial"/>
              <a:buChar char="•"/>
            </a:pPr>
            <a:r>
              <a:rPr lang="en-GB" sz="1800" dirty="0"/>
              <a:t>IRR : Internal Rate of return</a:t>
            </a:r>
          </a:p>
          <a:p>
            <a:pPr lvl="2">
              <a:buFont typeface="Arial"/>
              <a:buChar char="•"/>
            </a:pPr>
            <a:r>
              <a:rPr lang="en-GB" sz="1800" dirty="0"/>
              <a:t>…</a:t>
            </a:r>
          </a:p>
          <a:p>
            <a:pPr lvl="2">
              <a:buFont typeface="Arial"/>
              <a:buChar char="•"/>
            </a:pPr>
            <a:endParaRPr lang="en-GB" dirty="0"/>
          </a:p>
          <a:p>
            <a:pPr marL="0" indent="0">
              <a:buNone/>
            </a:pPr>
            <a:endParaRPr lang="en-GB" dirty="0"/>
          </a:p>
        </p:txBody>
      </p:sp>
      <p:sp>
        <p:nvSpPr>
          <p:cNvPr id="3" name="Title 2"/>
          <p:cNvSpPr>
            <a:spLocks noGrp="1"/>
          </p:cNvSpPr>
          <p:nvPr>
            <p:ph type="title"/>
          </p:nvPr>
        </p:nvSpPr>
        <p:spPr/>
        <p:txBody>
          <a:bodyPr>
            <a:normAutofit/>
          </a:bodyPr>
          <a:lstStyle/>
          <a:p>
            <a:r>
              <a:rPr lang="en-US" dirty="0"/>
              <a:t>What is Capital Budgeting ? </a:t>
            </a:r>
            <a:r>
              <a:rPr lang="en-US" sz="2800" dirty="0"/>
              <a:t>(2/2)</a:t>
            </a:r>
            <a:endParaRPr lang="en-US" dirty="0"/>
          </a:p>
        </p:txBody>
      </p:sp>
    </p:spTree>
    <p:extLst>
      <p:ext uri="{BB962C8B-B14F-4D97-AF65-F5344CB8AC3E}">
        <p14:creationId xmlns:p14="http://schemas.microsoft.com/office/powerpoint/2010/main" val="237862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355" y="2684786"/>
            <a:ext cx="8983555" cy="4342886"/>
          </a:xfrm>
        </p:spPr>
        <p:txBody>
          <a:bodyPr>
            <a:noAutofit/>
          </a:bodyPr>
          <a:lstStyle/>
          <a:p>
            <a:pPr>
              <a:buFont typeface="Arial"/>
              <a:buChar char="•"/>
            </a:pPr>
            <a:r>
              <a:rPr lang="en-GB" dirty="0"/>
              <a:t>A dollar today is worth more than a dollar tomorrow</a:t>
            </a:r>
          </a:p>
          <a:p>
            <a:pPr>
              <a:buFont typeface="Arial"/>
              <a:buChar char="•"/>
            </a:pPr>
            <a:r>
              <a:rPr lang="en-GB" dirty="0"/>
              <a:t>Video</a:t>
            </a:r>
          </a:p>
          <a:p>
            <a:pPr>
              <a:buFont typeface="Arial"/>
              <a:buChar char="•"/>
            </a:pPr>
            <a:r>
              <a:rPr lang="en-GB" dirty="0"/>
              <a:t>Future value, Present value, Interest…</a:t>
            </a:r>
          </a:p>
          <a:p>
            <a:pPr>
              <a:buFont typeface="Arial"/>
              <a:buChar char="•"/>
            </a:pPr>
            <a:r>
              <a:rPr lang="en-US" dirty="0"/>
              <a:t>Future Value : based on the “compound interest” methodology</a:t>
            </a:r>
          </a:p>
          <a:p>
            <a:pPr lvl="1">
              <a:buFont typeface="Arial"/>
              <a:buChar char="•"/>
            </a:pPr>
            <a:r>
              <a:rPr lang="en-US" sz="2000" dirty="0"/>
              <a:t>FV = PV (1+i) on 1 period</a:t>
            </a:r>
          </a:p>
          <a:p>
            <a:pPr lvl="1">
              <a:buFont typeface="Arial"/>
              <a:buChar char="•"/>
            </a:pPr>
            <a:r>
              <a:rPr lang="en-US" sz="2000" dirty="0"/>
              <a:t>FV = PV (1+i)</a:t>
            </a:r>
            <a:r>
              <a:rPr lang="en-US" sz="2000" baseline="30000" dirty="0">
                <a:latin typeface="+mj-lt"/>
              </a:rPr>
              <a:t>n</a:t>
            </a:r>
          </a:p>
          <a:p>
            <a:pPr lvl="2">
              <a:buFont typeface="Arial"/>
              <a:buChar char="•"/>
            </a:pPr>
            <a:r>
              <a:rPr lang="en-US" sz="1600" dirty="0" err="1">
                <a:latin typeface="+mj-lt"/>
              </a:rPr>
              <a:t>i</a:t>
            </a:r>
            <a:r>
              <a:rPr lang="en-US" sz="1600" dirty="0">
                <a:latin typeface="+mj-lt"/>
              </a:rPr>
              <a:t> is the interest rate or discount rate or hurdle rate or Cost of capital</a:t>
            </a:r>
          </a:p>
          <a:p>
            <a:pPr lvl="2">
              <a:buFont typeface="Arial"/>
              <a:buChar char="•"/>
            </a:pPr>
            <a:r>
              <a:rPr lang="en-US" sz="1600" dirty="0">
                <a:latin typeface="+mj-lt"/>
              </a:rPr>
              <a:t>n is the </a:t>
            </a:r>
            <a:r>
              <a:rPr lang="en-US" sz="1600" dirty="0" err="1">
                <a:latin typeface="+mj-lt"/>
              </a:rPr>
              <a:t>nb</a:t>
            </a:r>
            <a:r>
              <a:rPr lang="en-US" sz="1600" dirty="0">
                <a:latin typeface="+mj-lt"/>
              </a:rPr>
              <a:t> of periods</a:t>
            </a:r>
          </a:p>
          <a:p>
            <a:pPr>
              <a:buFont typeface="Arial"/>
              <a:buChar char="•"/>
            </a:pPr>
            <a:r>
              <a:rPr lang="en-US" dirty="0"/>
              <a:t>Present Value</a:t>
            </a:r>
          </a:p>
          <a:p>
            <a:pPr lvl="1">
              <a:buFont typeface="Arial"/>
              <a:buChar char="•"/>
            </a:pPr>
            <a:r>
              <a:rPr lang="en-GB" sz="2000" dirty="0"/>
              <a:t>PV = FV / (1+i)</a:t>
            </a:r>
            <a:r>
              <a:rPr lang="en-GB" sz="2000" baseline="30000" dirty="0"/>
              <a:t>n</a:t>
            </a:r>
          </a:p>
          <a:p>
            <a:pPr marL="0" indent="0">
              <a:buNone/>
            </a:pPr>
            <a:endParaRPr lang="en-GB" dirty="0"/>
          </a:p>
        </p:txBody>
      </p:sp>
      <p:sp>
        <p:nvSpPr>
          <p:cNvPr id="3" name="Title 2"/>
          <p:cNvSpPr>
            <a:spLocks noGrp="1"/>
          </p:cNvSpPr>
          <p:nvPr>
            <p:ph type="title"/>
          </p:nvPr>
        </p:nvSpPr>
        <p:spPr/>
        <p:txBody>
          <a:bodyPr>
            <a:normAutofit/>
          </a:bodyPr>
          <a:lstStyle/>
          <a:p>
            <a:r>
              <a:rPr lang="en-US" dirty="0"/>
              <a:t>Time value of money</a:t>
            </a:r>
          </a:p>
        </p:txBody>
      </p:sp>
    </p:spTree>
    <p:extLst>
      <p:ext uri="{BB962C8B-B14F-4D97-AF65-F5344CB8AC3E}">
        <p14:creationId xmlns:p14="http://schemas.microsoft.com/office/powerpoint/2010/main" val="921026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11260</TotalTime>
  <Words>3563</Words>
  <Application>Microsoft Macintosh PowerPoint</Application>
  <PresentationFormat>On-screen Show (4:3)</PresentationFormat>
  <Paragraphs>434</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Candara</vt:lpstr>
      <vt:lpstr>Courier New</vt:lpstr>
      <vt:lpstr>Symbol</vt:lpstr>
      <vt:lpstr>Waveform</vt:lpstr>
      <vt:lpstr>Finance for IT managers</vt:lpstr>
      <vt:lpstr>Sessions calendar Group 1</vt:lpstr>
      <vt:lpstr>Sessions calendar Group 2</vt:lpstr>
      <vt:lpstr>Course schedule and contents</vt:lpstr>
      <vt:lpstr>Introduction to Capital Budgeting</vt:lpstr>
      <vt:lpstr>Capital Budgeting</vt:lpstr>
      <vt:lpstr>What is Capital Budgeting ? (1/2)</vt:lpstr>
      <vt:lpstr>What is Capital Budgeting ? (2/2)</vt:lpstr>
      <vt:lpstr>Time value of money</vt:lpstr>
      <vt:lpstr>Opportunity cost</vt:lpstr>
      <vt:lpstr>Discounted Cash flows</vt:lpstr>
      <vt:lpstr>Project value case</vt:lpstr>
      <vt:lpstr>What is project value case?</vt:lpstr>
      <vt:lpstr>What is project value case?</vt:lpstr>
      <vt:lpstr>Practically project value case…</vt:lpstr>
      <vt:lpstr>Financial Benefits categories</vt:lpstr>
      <vt:lpstr>Other Benefits categories</vt:lpstr>
      <vt:lpstr>Cost categories</vt:lpstr>
      <vt:lpstr>Project assessment methods</vt:lpstr>
      <vt:lpstr>Return on Investment (ROI)</vt:lpstr>
      <vt:lpstr>Project ROI</vt:lpstr>
      <vt:lpstr>Project ROI</vt:lpstr>
      <vt:lpstr>Project ROI</vt:lpstr>
      <vt:lpstr>Project ROI</vt:lpstr>
      <vt:lpstr>Project ROI example</vt:lpstr>
      <vt:lpstr>Payback period</vt:lpstr>
      <vt:lpstr>Payback period</vt:lpstr>
      <vt:lpstr>Payback period example</vt:lpstr>
      <vt:lpstr>Net Present Value (NPV)</vt:lpstr>
      <vt:lpstr>Net Present Value (NPV)</vt:lpstr>
      <vt:lpstr>Net Present Value (NPV)</vt:lpstr>
      <vt:lpstr>Net Present Value (NPV)</vt:lpstr>
      <vt:lpstr>NPV example</vt:lpstr>
      <vt:lpstr>NPV example</vt:lpstr>
      <vt:lpstr>NPV example</vt:lpstr>
      <vt:lpstr>IRR : Internal Rate of Return</vt:lpstr>
      <vt:lpstr>Profitability index</vt:lpstr>
      <vt:lpstr>Article Calculating 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NPV’s discount rate exercise</vt:lpstr>
      <vt:lpstr>NPV’s discount rate exercise</vt:lpstr>
      <vt:lpstr>Cost benefit analysis using NPV</vt:lpstr>
      <vt:lpstr>Cost Benefit analysis example</vt:lpstr>
      <vt:lpstr>PowerPoint Presentation</vt:lpstr>
    </vt:vector>
  </TitlesOfParts>
  <Manager/>
  <Company>Hervé Gallot for EPITA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Masters</dc:title>
  <dc:subject>Finance for IT Managers</dc:subject>
  <dc:creator>Hervé Gallot</dc:creator>
  <cp:keywords/>
  <dc:description/>
  <cp:lastModifiedBy>Sylvie Appriou</cp:lastModifiedBy>
  <cp:revision>740</cp:revision>
  <cp:lastPrinted>2013-03-21T16:55:29Z</cp:lastPrinted>
  <dcterms:created xsi:type="dcterms:W3CDTF">2013-02-25T11:18:49Z</dcterms:created>
  <dcterms:modified xsi:type="dcterms:W3CDTF">2022-06-27T11:38:02Z</dcterms:modified>
  <cp:category/>
</cp:coreProperties>
</file>